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10" r:id="rId54"/>
    <p:sldId id="309"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73" r:id="rId118"/>
    <p:sldId id="374" r:id="rId119"/>
    <p:sldId id="375" r:id="rId120"/>
    <p:sldId id="376" r:id="rId121"/>
    <p:sldId id="377" r:id="rId122"/>
    <p:sldId id="378" r:id="rId123"/>
    <p:sldId id="379" r:id="rId124"/>
    <p:sldId id="380" r:id="rId125"/>
    <p:sldId id="381" r:id="rId126"/>
    <p:sldId id="382" r:id="rId127"/>
    <p:sldId id="383" r:id="rId128"/>
    <p:sldId id="384" r:id="rId1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51C006-9D44-4120-806B-58053F4EF5DB}" type="datetimeFigureOut">
              <a:rPr lang="en-US" smtClean="0"/>
              <a:t>7/24/2020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8172F9-DD1D-4881-B4FD-49AB5839FFE4}" type="slidenum">
              <a:rPr lang="en-US" smtClean="0"/>
              <a:t>‹#›</a:t>
            </a:fld>
            <a:endParaRPr lang="en-US"/>
          </a:p>
        </p:txBody>
      </p:sp>
    </p:spTree>
    <p:extLst>
      <p:ext uri="{BB962C8B-B14F-4D97-AF65-F5344CB8AC3E}">
        <p14:creationId xmlns:p14="http://schemas.microsoft.com/office/powerpoint/2010/main" val="384386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alphaModFix amt="10000"/>
            <a:extLst>
              <a:ext uri="{BEBA8EAE-BF5A-486C-A8C5-ECC9F3942E4B}">
                <a14:imgProps xmlns:a14="http://schemas.microsoft.com/office/drawing/2010/main">
                  <a14:imgLayer r:embed="rId3">
                    <a14:imgEffect>
                      <a14:artisticPastelsSmooth/>
                    </a14:imgEffect>
                  </a14:imgLayer>
                </a14:imgProps>
              </a:ext>
            </a:extLst>
          </a:blip>
          <a:srcRect/>
          <a:stretch>
            <a:fillRect t="-12000" b="-12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chemeClr val="accent6">
                    <a:lumMod val="50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24000" y="3695818"/>
            <a:ext cx="9144000" cy="156198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cxnSp>
        <p:nvCxnSpPr>
          <p:cNvPr id="7" name="Straight Connector 6"/>
          <p:cNvCxnSpPr/>
          <p:nvPr userDrawn="1"/>
        </p:nvCxnSpPr>
        <p:spPr>
          <a:xfrm>
            <a:off x="0" y="3503562"/>
            <a:ext cx="12192000" cy="0"/>
          </a:xfrm>
          <a:prstGeom prst="line">
            <a:avLst/>
          </a:prstGeom>
          <a:ln w="762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348" y="3599690"/>
            <a:ext cx="12192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211949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93DB9-AB6B-40A4-A190-CC5D532CA4FD}" type="slidenum">
              <a:rPr lang="en-US" smtClean="0"/>
              <a:t>‹#›</a:t>
            </a:fld>
            <a:endParaRPr lang="en-US"/>
          </a:p>
        </p:txBody>
      </p:sp>
    </p:spTree>
    <p:extLst>
      <p:ext uri="{BB962C8B-B14F-4D97-AF65-F5344CB8AC3E}">
        <p14:creationId xmlns:p14="http://schemas.microsoft.com/office/powerpoint/2010/main" val="228600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93DB9-AB6B-40A4-A190-CC5D532CA4FD}" type="slidenum">
              <a:rPr lang="en-US" smtClean="0"/>
              <a:t>‹#›</a:t>
            </a:fld>
            <a:endParaRPr lang="en-US"/>
          </a:p>
        </p:txBody>
      </p:sp>
    </p:spTree>
    <p:extLst>
      <p:ext uri="{BB962C8B-B14F-4D97-AF65-F5344CB8AC3E}">
        <p14:creationId xmlns:p14="http://schemas.microsoft.com/office/powerpoint/2010/main" val="416571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93DB9-AB6B-40A4-A190-CC5D532CA4FD}" type="slidenum">
              <a:rPr lang="en-US" smtClean="0"/>
              <a:t>‹#›</a:t>
            </a:fld>
            <a:endParaRPr lang="en-US"/>
          </a:p>
        </p:txBody>
      </p:sp>
    </p:spTree>
    <p:extLst>
      <p:ext uri="{BB962C8B-B14F-4D97-AF65-F5344CB8AC3E}">
        <p14:creationId xmlns:p14="http://schemas.microsoft.com/office/powerpoint/2010/main" val="35921482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756679"/>
            <a:ext cx="12192000" cy="986282"/>
          </a:xfrm>
        </p:spPr>
        <p:txBody>
          <a:bodyPr anchor="t"/>
          <a:lstStyle>
            <a:lvl1pPr algn="l">
              <a:defRPr cap="none" baseline="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0" y="6356350"/>
            <a:ext cx="8153400" cy="365125"/>
          </a:xfrm>
        </p:spPr>
        <p:txBody>
          <a:bodyPr anchor="b"/>
          <a:lstStyle/>
          <a:p>
            <a:pPr algn="l"/>
            <a:r>
              <a:rPr lang="en-US" dirty="0" smtClean="0"/>
              <a:t>Ethics for Alaska’s Executive Branch: A Self-Guided Training Tool</a:t>
            </a:r>
          </a:p>
        </p:txBody>
      </p:sp>
      <p:sp>
        <p:nvSpPr>
          <p:cNvPr id="6" name="Slide Number Placeholder 5"/>
          <p:cNvSpPr>
            <a:spLocks noGrp="1"/>
          </p:cNvSpPr>
          <p:nvPr>
            <p:ph type="sldNum" sz="quarter" idx="12"/>
          </p:nvPr>
        </p:nvSpPr>
        <p:spPr>
          <a:xfrm>
            <a:off x="8370548" y="6356350"/>
            <a:ext cx="2335064" cy="365125"/>
          </a:xfrm>
        </p:spPr>
        <p:txBody>
          <a:bodyPr anchor="b"/>
          <a:lstStyle/>
          <a:p>
            <a:fld id="{0DC93DB9-AB6B-40A4-A190-CC5D532CA4FD}" type="slidenum">
              <a:rPr lang="en-US" smtClean="0"/>
              <a:t>‹#›</a:t>
            </a:fld>
            <a:endParaRPr lang="en-US" dirty="0"/>
          </a:p>
        </p:txBody>
      </p:sp>
      <p:sp>
        <p:nvSpPr>
          <p:cNvPr id="4" name="Rectangle 3"/>
          <p:cNvSpPr/>
          <p:nvPr userDrawn="1"/>
        </p:nvSpPr>
        <p:spPr>
          <a:xfrm>
            <a:off x="0" y="0"/>
            <a:ext cx="12192000" cy="24469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283336"/>
            <a:ext cx="12192000" cy="2743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 y="1403799"/>
            <a:ext cx="9875521" cy="8737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title="The seal of the State of Alaska"/>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05611" y="5421765"/>
            <a:ext cx="1296377" cy="1299710"/>
          </a:xfrm>
          <a:prstGeom prst="rect">
            <a:avLst/>
          </a:prstGeom>
        </p:spPr>
      </p:pic>
    </p:spTree>
    <p:extLst>
      <p:ext uri="{BB962C8B-B14F-4D97-AF65-F5344CB8AC3E}">
        <p14:creationId xmlns:p14="http://schemas.microsoft.com/office/powerpoint/2010/main" val="38816980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756679"/>
            <a:ext cx="12192000" cy="986282"/>
          </a:xfrm>
        </p:spPr>
        <p:txBody>
          <a:bodyPr anchor="t"/>
          <a:lstStyle>
            <a:lvl1pPr algn="l">
              <a:defRPr cap="none"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838200" y="2188871"/>
            <a:ext cx="10515600" cy="3988091"/>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0" y="6356350"/>
            <a:ext cx="8153400" cy="365125"/>
          </a:xfrm>
        </p:spPr>
        <p:txBody>
          <a:bodyPr anchor="b"/>
          <a:lstStyle/>
          <a:p>
            <a:pPr algn="l"/>
            <a:r>
              <a:rPr lang="en-US" dirty="0" smtClean="0"/>
              <a:t>Ethics for Alaska’s Executive Branch: A Self-Guided Training Tool</a:t>
            </a:r>
          </a:p>
        </p:txBody>
      </p:sp>
      <p:sp>
        <p:nvSpPr>
          <p:cNvPr id="6" name="Slide Number Placeholder 5"/>
          <p:cNvSpPr>
            <a:spLocks noGrp="1"/>
          </p:cNvSpPr>
          <p:nvPr>
            <p:ph type="sldNum" sz="quarter" idx="12"/>
          </p:nvPr>
        </p:nvSpPr>
        <p:spPr>
          <a:xfrm>
            <a:off x="8370548" y="6356350"/>
            <a:ext cx="2335064" cy="365125"/>
          </a:xfrm>
        </p:spPr>
        <p:txBody>
          <a:bodyPr anchor="b"/>
          <a:lstStyle/>
          <a:p>
            <a:fld id="{0DC93DB9-AB6B-40A4-A190-CC5D532CA4FD}" type="slidenum">
              <a:rPr lang="en-US" smtClean="0"/>
              <a:t>‹#›</a:t>
            </a:fld>
            <a:endParaRPr lang="en-US" dirty="0"/>
          </a:p>
        </p:txBody>
      </p:sp>
      <p:sp>
        <p:nvSpPr>
          <p:cNvPr id="4" name="Rectangle 3"/>
          <p:cNvSpPr/>
          <p:nvPr userDrawn="1"/>
        </p:nvSpPr>
        <p:spPr>
          <a:xfrm>
            <a:off x="0" y="0"/>
            <a:ext cx="12192000" cy="24469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283336"/>
            <a:ext cx="12192000" cy="2743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1890020"/>
            <a:ext cx="9875521" cy="8737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title="The seal of the State of Alaska"/>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05611" y="5421765"/>
            <a:ext cx="1296377" cy="1299710"/>
          </a:xfrm>
          <a:prstGeom prst="rect">
            <a:avLst/>
          </a:prstGeom>
        </p:spPr>
      </p:pic>
    </p:spTree>
    <p:extLst>
      <p:ext uri="{BB962C8B-B14F-4D97-AF65-F5344CB8AC3E}">
        <p14:creationId xmlns:p14="http://schemas.microsoft.com/office/powerpoint/2010/main" val="16836613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alphaModFix amt="10000"/>
            <a:lum/>
            <a:extLst>
              <a:ext uri="{BEBA8EAE-BF5A-486C-A8C5-ECC9F3942E4B}">
                <a14:imgProps xmlns:a14="http://schemas.microsoft.com/office/drawing/2010/main">
                  <a14:imgLayer r:embed="rId3">
                    <a14:imgEffect>
                      <a14:artisticPastelsSmooth/>
                    </a14:imgEffect>
                  </a14:imgLayer>
                </a14:imgProps>
              </a:ext>
            </a:extLst>
          </a:blip>
          <a:srcRect/>
          <a:stretch>
            <a:fillRect b="-1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2001" cy="6356350"/>
          </a:xfrm>
          <a:ln w="139700" cmpd="thickThin">
            <a:noFill/>
          </a:ln>
        </p:spPr>
        <p:txBody>
          <a:bodyPr lIns="0" rIns="0" anchor="ctr"/>
          <a:lstStyle>
            <a:lvl1pPr>
              <a:defRPr sz="6000"/>
            </a:lvl1pPr>
          </a:lstStyle>
          <a:p>
            <a:r>
              <a:rPr lang="en-US" dirty="0" smtClean="0"/>
              <a:t>Click to edit Master title style</a:t>
            </a:r>
            <a:endParaRPr lang="en-US" dirty="0"/>
          </a:p>
        </p:txBody>
      </p:sp>
      <p:sp>
        <p:nvSpPr>
          <p:cNvPr id="5" name="Footer Placeholder 4"/>
          <p:cNvSpPr>
            <a:spLocks noGrp="1"/>
          </p:cNvSpPr>
          <p:nvPr>
            <p:ph type="ftr" sz="quarter" idx="11"/>
          </p:nvPr>
        </p:nvSpPr>
        <p:spPr>
          <a:xfrm>
            <a:off x="0" y="6356350"/>
            <a:ext cx="8153400" cy="365125"/>
          </a:xfrm>
        </p:spPr>
        <p:txBody>
          <a:bodyPr anchor="b"/>
          <a:lstStyle>
            <a:lvl1pPr algn="l">
              <a:defRPr/>
            </a:lvl1pPr>
          </a:lstStyle>
          <a:p>
            <a:r>
              <a:rPr lang="en-US" dirty="0" smtClean="0"/>
              <a:t>Ethics for Alaska’s Executive Branch: A Self-Guided Training Tool</a:t>
            </a:r>
          </a:p>
        </p:txBody>
      </p:sp>
      <p:sp>
        <p:nvSpPr>
          <p:cNvPr id="6" name="Slide Number Placeholder 5"/>
          <p:cNvSpPr>
            <a:spLocks noGrp="1"/>
          </p:cNvSpPr>
          <p:nvPr>
            <p:ph type="sldNum" sz="quarter" idx="12"/>
          </p:nvPr>
        </p:nvSpPr>
        <p:spPr/>
        <p:txBody>
          <a:bodyPr/>
          <a:lstStyle/>
          <a:p>
            <a:fld id="{0DC93DB9-AB6B-40A4-A190-CC5D532CA4FD}" type="slidenum">
              <a:rPr lang="en-US" smtClean="0"/>
              <a:t>‹#›</a:t>
            </a:fld>
            <a:endParaRPr lang="en-US"/>
          </a:p>
        </p:txBody>
      </p:sp>
    </p:spTree>
    <p:extLst>
      <p:ext uri="{BB962C8B-B14F-4D97-AF65-F5344CB8AC3E}">
        <p14:creationId xmlns:p14="http://schemas.microsoft.com/office/powerpoint/2010/main" val="360816536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93DB9-AB6B-40A4-A190-CC5D532CA4FD}" type="slidenum">
              <a:rPr lang="en-US" smtClean="0"/>
              <a:t>‹#›</a:t>
            </a:fld>
            <a:endParaRPr lang="en-US"/>
          </a:p>
        </p:txBody>
      </p:sp>
    </p:spTree>
    <p:extLst>
      <p:ext uri="{BB962C8B-B14F-4D97-AF65-F5344CB8AC3E}">
        <p14:creationId xmlns:p14="http://schemas.microsoft.com/office/powerpoint/2010/main" val="4064293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C93DB9-AB6B-40A4-A190-CC5D532CA4FD}" type="slidenum">
              <a:rPr lang="en-US" smtClean="0"/>
              <a:t>‹#›</a:t>
            </a:fld>
            <a:endParaRPr lang="en-US"/>
          </a:p>
        </p:txBody>
      </p:sp>
    </p:spTree>
    <p:extLst>
      <p:ext uri="{BB962C8B-B14F-4D97-AF65-F5344CB8AC3E}">
        <p14:creationId xmlns:p14="http://schemas.microsoft.com/office/powerpoint/2010/main" val="1168860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C93DB9-AB6B-40A4-A190-CC5D532CA4FD}" type="slidenum">
              <a:rPr lang="en-US" smtClean="0"/>
              <a:t>‹#›</a:t>
            </a:fld>
            <a:endParaRPr lang="en-US"/>
          </a:p>
        </p:txBody>
      </p:sp>
    </p:spTree>
    <p:extLst>
      <p:ext uri="{BB962C8B-B14F-4D97-AF65-F5344CB8AC3E}">
        <p14:creationId xmlns:p14="http://schemas.microsoft.com/office/powerpoint/2010/main" val="3955692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C93DB9-AB6B-40A4-A190-CC5D532CA4FD}" type="slidenum">
              <a:rPr lang="en-US" smtClean="0"/>
              <a:t>‹#›</a:t>
            </a:fld>
            <a:endParaRPr lang="en-US"/>
          </a:p>
        </p:txBody>
      </p:sp>
    </p:spTree>
    <p:extLst>
      <p:ext uri="{BB962C8B-B14F-4D97-AF65-F5344CB8AC3E}">
        <p14:creationId xmlns:p14="http://schemas.microsoft.com/office/powerpoint/2010/main" val="40682915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93DB9-AB6B-40A4-A190-CC5D532CA4FD}" type="slidenum">
              <a:rPr lang="en-US" smtClean="0"/>
              <a:t>‹#›</a:t>
            </a:fld>
            <a:endParaRPr lang="en-US"/>
          </a:p>
        </p:txBody>
      </p:sp>
    </p:spTree>
    <p:extLst>
      <p:ext uri="{BB962C8B-B14F-4D97-AF65-F5344CB8AC3E}">
        <p14:creationId xmlns:p14="http://schemas.microsoft.com/office/powerpoint/2010/main" val="25009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838200" y="6356350"/>
            <a:ext cx="73152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C93DB9-AB6B-40A4-A190-CC5D532CA4FD}" type="slidenum">
              <a:rPr lang="en-US" smtClean="0"/>
              <a:t>‹#›</a:t>
            </a:fld>
            <a:endParaRPr lang="en-US"/>
          </a:p>
        </p:txBody>
      </p:sp>
    </p:spTree>
    <p:extLst>
      <p:ext uri="{BB962C8B-B14F-4D97-AF65-F5344CB8AC3E}">
        <p14:creationId xmlns:p14="http://schemas.microsoft.com/office/powerpoint/2010/main" val="2344775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hf hdr="0" dt="0"/>
  <p:txStyles>
    <p:titleStyle>
      <a:lvl1pPr algn="ctr"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3" Type="http://schemas.openxmlformats.org/officeDocument/2006/relationships/hyperlink" Target="http://www.law.alaska.gov/doclibrary/opinions_index.html" TargetMode="External"/><Relationship Id="rId2" Type="http://schemas.openxmlformats.org/officeDocument/2006/relationships/hyperlink" Target="http://www.law.alaska.gov/doclibrary/ethics.html" TargetMode="Externa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law.alaska.gov/doclibrary/ethics.html"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www.law.alaska.gov/doclibrary/ethics.html" TargetMode="Externa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www.law.alaska.gov/doclibrary/ethics.html"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2" Type="http://schemas.openxmlformats.org/officeDocument/2006/relationships/hyperlink" Target="http://www.law.alaska.gov/doclibrary/ethics.html"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22363"/>
            <a:ext cx="12192000" cy="2387600"/>
          </a:xfrm>
        </p:spPr>
        <p:txBody>
          <a:bodyPr/>
          <a:lstStyle/>
          <a:p>
            <a:r>
              <a:rPr lang="en-US" dirty="0"/>
              <a:t>Ethics for Alaska’s Executive Branch</a:t>
            </a:r>
          </a:p>
        </p:txBody>
      </p:sp>
      <p:sp>
        <p:nvSpPr>
          <p:cNvPr id="3" name="Subtitle 2"/>
          <p:cNvSpPr>
            <a:spLocks noGrp="1"/>
          </p:cNvSpPr>
          <p:nvPr>
            <p:ph type="subTitle" idx="1"/>
          </p:nvPr>
        </p:nvSpPr>
        <p:spPr/>
        <p:txBody>
          <a:bodyPr/>
          <a:lstStyle/>
          <a:p>
            <a:r>
              <a:rPr lang="en-US" sz="4000" dirty="0"/>
              <a:t>A Self-Guided Training Tool</a:t>
            </a:r>
          </a:p>
          <a:p>
            <a:endParaRPr lang="en-US" dirty="0"/>
          </a:p>
        </p:txBody>
      </p:sp>
    </p:spTree>
    <p:extLst>
      <p:ext uri="{BB962C8B-B14F-4D97-AF65-F5344CB8AC3E}">
        <p14:creationId xmlns:p14="http://schemas.microsoft.com/office/powerpoint/2010/main" val="15308839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the Ethics Act Requires</a:t>
            </a:r>
          </a:p>
        </p:txBody>
      </p:sp>
      <p:sp>
        <p:nvSpPr>
          <p:cNvPr id="3" name="Content Placeholder 2"/>
          <p:cNvSpPr>
            <a:spLocks noGrp="1"/>
          </p:cNvSpPr>
          <p:nvPr>
            <p:ph idx="1"/>
          </p:nvPr>
        </p:nvSpPr>
        <p:spPr/>
        <p:txBody>
          <a:bodyPr>
            <a:normAutofit fontScale="92500" lnSpcReduction="20000"/>
          </a:bodyPr>
          <a:lstStyle/>
          <a:p>
            <a:pPr marL="0" indent="0">
              <a:buNone/>
            </a:pPr>
            <a:r>
              <a:rPr lang="en-US" dirty="0"/>
              <a:t>The Ethics Act requires you not to</a:t>
            </a:r>
          </a:p>
          <a:p>
            <a:r>
              <a:rPr lang="en-US" sz="2400" dirty="0"/>
              <a:t>misuse your official position;</a:t>
            </a:r>
          </a:p>
          <a:p>
            <a:r>
              <a:rPr lang="en-US" sz="2400" dirty="0"/>
              <a:t>accept improper gifts;</a:t>
            </a:r>
          </a:p>
          <a:p>
            <a:r>
              <a:rPr lang="en-US" sz="2400" dirty="0"/>
              <a:t>improperly use or disclose information;</a:t>
            </a:r>
          </a:p>
          <a:p>
            <a:r>
              <a:rPr lang="en-US" sz="2400" dirty="0"/>
              <a:t>improperly influence state grants, contracts, leases, or loans;</a:t>
            </a:r>
          </a:p>
          <a:p>
            <a:r>
              <a:rPr lang="en-US" sz="2400" dirty="0"/>
              <a:t>improperly represent others;</a:t>
            </a:r>
          </a:p>
          <a:p>
            <a:r>
              <a:rPr lang="en-US" sz="2400" dirty="0"/>
              <a:t>hold improper outside employment;</a:t>
            </a:r>
          </a:p>
          <a:p>
            <a:r>
              <a:rPr lang="en-US" sz="2400" dirty="0"/>
              <a:t>hold improper employment after leaving state service; or</a:t>
            </a:r>
          </a:p>
          <a:p>
            <a:r>
              <a:rPr lang="en-US" sz="2400" dirty="0"/>
              <a:t>aid in a violation of the Ethics Act</a:t>
            </a:r>
            <a:r>
              <a:rPr lang="en-US" sz="2400" dirty="0" smtClean="0"/>
              <a:t>.</a:t>
            </a:r>
          </a:p>
          <a:p>
            <a:endParaRPr lang="en-US" dirty="0"/>
          </a:p>
          <a:p>
            <a:pPr marL="0" indent="0">
              <a:buNone/>
            </a:pPr>
            <a:r>
              <a:rPr lang="en-US" altLang="en-US" dirty="0"/>
              <a:t>We’ll take a look at each of these requirements.</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10</a:t>
            </a:fld>
            <a:endParaRPr lang="en-US" dirty="0"/>
          </a:p>
        </p:txBody>
      </p:sp>
    </p:spTree>
    <p:extLst>
      <p:ext uri="{BB962C8B-B14F-4D97-AF65-F5344CB8AC3E}">
        <p14:creationId xmlns:p14="http://schemas.microsoft.com/office/powerpoint/2010/main" val="2552008351"/>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pPr marL="0" indent="0">
              <a:buNone/>
            </a:pPr>
            <a:r>
              <a:rPr lang="en-US" dirty="0"/>
              <a:t>A designated ethics supervisor may request </a:t>
            </a:r>
            <a:r>
              <a:rPr lang="en-US" b="1" dirty="0">
                <a:solidFill>
                  <a:srgbClr val="C00000"/>
                </a:solidFill>
              </a:rPr>
              <a:t>advice from the attorney general</a:t>
            </a:r>
            <a:r>
              <a:rPr lang="en-US" dirty="0"/>
              <a:t> when determining whether an employee – or member of a board or commission – is involved in a matter that might lead to a violation of the Ethics Act</a:t>
            </a:r>
            <a:r>
              <a:rPr lang="en-US" dirty="0" smtClean="0"/>
              <a:t>.</a:t>
            </a:r>
          </a:p>
          <a:p>
            <a:pPr marL="0" indent="0">
              <a:buNone/>
            </a:pPr>
            <a:r>
              <a:rPr lang="en-US" altLang="en-US" dirty="0"/>
              <a:t>Boards and commissions may also seek advice from the attorney general when making those determinations</a:t>
            </a:r>
            <a:r>
              <a:rPr lang="en-US" altLang="en-US" dirty="0" smtClean="0"/>
              <a:t>.</a:t>
            </a: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100</a:t>
            </a:fld>
            <a:endParaRPr lang="en-US" dirty="0"/>
          </a:p>
        </p:txBody>
      </p:sp>
    </p:spTree>
    <p:extLst>
      <p:ext uri="{BB962C8B-B14F-4D97-AF65-F5344CB8AC3E}">
        <p14:creationId xmlns:p14="http://schemas.microsoft.com/office/powerpoint/2010/main" val="71069210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r>
              <a:rPr lang="en-US" dirty="0"/>
              <a:t>Every quarter, each designated ethics supervisor must submit a </a:t>
            </a:r>
            <a:r>
              <a:rPr lang="en-US" b="1" dirty="0">
                <a:solidFill>
                  <a:srgbClr val="C00000"/>
                </a:solidFill>
              </a:rPr>
              <a:t>quarterly report </a:t>
            </a:r>
            <a:r>
              <a:rPr lang="en-US" dirty="0"/>
              <a:t>to the attorney general</a:t>
            </a:r>
            <a:r>
              <a:rPr lang="en-US" dirty="0" smtClean="0"/>
              <a:t>.</a:t>
            </a:r>
          </a:p>
          <a:p>
            <a:r>
              <a:rPr lang="en-US" altLang="en-US" dirty="0"/>
              <a:t>The report is </a:t>
            </a:r>
            <a:r>
              <a:rPr lang="en-US" altLang="en-US" b="1" dirty="0">
                <a:solidFill>
                  <a:srgbClr val="C00000"/>
                </a:solidFill>
              </a:rPr>
              <a:t>confidential </a:t>
            </a:r>
            <a:r>
              <a:rPr lang="en-US" altLang="en-US" dirty="0"/>
              <a:t>and describes the facts, circumstances, and disposition of any reports of potential ethics violations during that quarter</a:t>
            </a:r>
            <a:r>
              <a:rPr lang="en-US" altLang="en-US" dirty="0" smtClean="0"/>
              <a:t>.</a:t>
            </a:r>
          </a:p>
          <a:p>
            <a:r>
              <a:rPr lang="en-US" altLang="en-US" dirty="0"/>
              <a:t>The attorney general prepares a </a:t>
            </a:r>
            <a:r>
              <a:rPr lang="en-US" altLang="en-US" b="1" dirty="0">
                <a:solidFill>
                  <a:srgbClr val="C00000"/>
                </a:solidFill>
              </a:rPr>
              <a:t>summary</a:t>
            </a:r>
            <a:r>
              <a:rPr lang="en-US" altLang="en-US" dirty="0"/>
              <a:t> of the quarterly reports.  That summary does not include information identifying the public officers involved and is available to the public</a:t>
            </a:r>
            <a:r>
              <a:rPr lang="en-US" altLang="en-US" dirty="0" smtClean="0"/>
              <a:t>.</a:t>
            </a:r>
          </a:p>
          <a:p>
            <a:pPr marL="0" indent="0">
              <a:buNone/>
            </a:pP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101</a:t>
            </a:fld>
            <a:endParaRPr lang="en-US" dirty="0"/>
          </a:p>
        </p:txBody>
      </p:sp>
    </p:spTree>
    <p:extLst>
      <p:ext uri="{BB962C8B-B14F-4D97-AF65-F5344CB8AC3E}">
        <p14:creationId xmlns:p14="http://schemas.microsoft.com/office/powerpoint/2010/main" val="200394699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r>
              <a:rPr lang="en-US" dirty="0"/>
              <a:t>The attorney general also </a:t>
            </a:r>
            <a:r>
              <a:rPr lang="en-US" b="1" dirty="0">
                <a:solidFill>
                  <a:srgbClr val="C00000"/>
                </a:solidFill>
              </a:rPr>
              <a:t>reviews </a:t>
            </a:r>
            <a:r>
              <a:rPr lang="en-US" dirty="0"/>
              <a:t>the determinations described in the quarterly reports</a:t>
            </a:r>
            <a:r>
              <a:rPr lang="en-US" dirty="0" smtClean="0"/>
              <a:t>.</a:t>
            </a:r>
          </a:p>
          <a:p>
            <a:r>
              <a:rPr lang="en-US" dirty="0"/>
              <a:t>The attorney general then submits the quarterly reports to the </a:t>
            </a:r>
            <a:r>
              <a:rPr lang="en-US" b="1" dirty="0">
                <a:solidFill>
                  <a:srgbClr val="C00000"/>
                </a:solidFill>
              </a:rPr>
              <a:t>Personnel Board</a:t>
            </a:r>
            <a:r>
              <a:rPr lang="en-US" dirty="0"/>
              <a:t>, along with a report on the attorney general’s review of those reports.</a:t>
            </a:r>
          </a:p>
          <a:p>
            <a:pPr marL="0" indent="0">
              <a:buNone/>
            </a:pP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102</a:t>
            </a:fld>
            <a:endParaRPr lang="en-US" dirty="0"/>
          </a:p>
        </p:txBody>
      </p:sp>
    </p:spTree>
    <p:extLst>
      <p:ext uri="{BB962C8B-B14F-4D97-AF65-F5344CB8AC3E}">
        <p14:creationId xmlns:p14="http://schemas.microsoft.com/office/powerpoint/2010/main" val="27063071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103</a:t>
            </a:fld>
            <a:endParaRPr lang="en-US"/>
          </a:p>
        </p:txBody>
      </p:sp>
    </p:spTree>
    <p:extLst>
      <p:ext uri="{BB962C8B-B14F-4D97-AF65-F5344CB8AC3E}">
        <p14:creationId xmlns:p14="http://schemas.microsoft.com/office/powerpoint/2010/main" val="355428969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lstStyle/>
          <a:p>
            <a:pPr marL="0" indent="0">
              <a:buNone/>
            </a:pPr>
            <a:r>
              <a:rPr lang="en-US" altLang="en-US" dirty="0"/>
              <a:t>The Ethics Act also provides procedures for filing complaints alleging violations of the Act. </a:t>
            </a:r>
          </a:p>
          <a:p>
            <a:pPr marL="0" indent="0">
              <a:buNone/>
            </a:pPr>
            <a:r>
              <a:rPr lang="en-US" dirty="0"/>
              <a:t>A complaint must</a:t>
            </a:r>
          </a:p>
          <a:p>
            <a:r>
              <a:rPr lang="en-US" dirty="0" smtClean="0"/>
              <a:t>be </a:t>
            </a:r>
            <a:r>
              <a:rPr lang="en-US" dirty="0"/>
              <a:t>in </a:t>
            </a:r>
            <a:r>
              <a:rPr lang="en-US" b="1" dirty="0">
                <a:solidFill>
                  <a:srgbClr val="C00000"/>
                </a:solidFill>
              </a:rPr>
              <a:t>writing</a:t>
            </a:r>
            <a:r>
              <a:rPr lang="en-US" dirty="0"/>
              <a:t>;</a:t>
            </a:r>
          </a:p>
          <a:p>
            <a:r>
              <a:rPr lang="en-US" dirty="0" smtClean="0"/>
              <a:t>be </a:t>
            </a:r>
            <a:r>
              <a:rPr lang="en-US" dirty="0"/>
              <a:t>signed </a:t>
            </a:r>
            <a:r>
              <a:rPr lang="en-US" b="1" dirty="0">
                <a:solidFill>
                  <a:srgbClr val="C00000"/>
                </a:solidFill>
              </a:rPr>
              <a:t>under oath</a:t>
            </a:r>
            <a:r>
              <a:rPr lang="en-US" dirty="0"/>
              <a:t>; and</a:t>
            </a:r>
          </a:p>
          <a:p>
            <a:r>
              <a:rPr lang="en-US" dirty="0" smtClean="0"/>
              <a:t>contain </a:t>
            </a:r>
            <a:r>
              <a:rPr lang="en-US" dirty="0"/>
              <a:t>a </a:t>
            </a:r>
            <a:r>
              <a:rPr lang="en-US" b="1" dirty="0">
                <a:solidFill>
                  <a:srgbClr val="C00000"/>
                </a:solidFill>
              </a:rPr>
              <a:t>clear statement </a:t>
            </a:r>
            <a:r>
              <a:rPr lang="en-US" dirty="0"/>
              <a:t>of the details of the alleged violation</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104</a:t>
            </a:fld>
            <a:endParaRPr lang="en-US" dirty="0"/>
          </a:p>
        </p:txBody>
      </p:sp>
    </p:spTree>
    <p:extLst>
      <p:ext uri="{BB962C8B-B14F-4D97-AF65-F5344CB8AC3E}">
        <p14:creationId xmlns:p14="http://schemas.microsoft.com/office/powerpoint/2010/main" val="325143306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lstStyle/>
          <a:p>
            <a:pPr>
              <a:spcBef>
                <a:spcPct val="50000"/>
              </a:spcBef>
            </a:pPr>
            <a:r>
              <a:rPr lang="en-US" altLang="en-US" dirty="0"/>
              <a:t>In addition, the attorney general may initiate a complaint, or treat as a complaint a matter disclosed under the Ethics Act’s reporting provisions. </a:t>
            </a:r>
            <a:endParaRPr lang="en-US" altLang="en-US" dirty="0" smtClean="0"/>
          </a:p>
          <a:p>
            <a:pPr>
              <a:spcBef>
                <a:spcPct val="50000"/>
              </a:spcBef>
            </a:pPr>
            <a:r>
              <a:rPr lang="en-US" altLang="en-US" dirty="0"/>
              <a:t>In most cases, the attorney general is responsible for investigating an ethics complaint</a:t>
            </a:r>
            <a:r>
              <a:rPr lang="en-US" altLang="en-US" dirty="0" smtClean="0"/>
              <a:t>.</a:t>
            </a:r>
            <a:endParaRPr lang="en-US" altLang="en-US" dirty="0"/>
          </a:p>
          <a:p>
            <a:pPr>
              <a:spcBef>
                <a:spcPct val="50000"/>
              </a:spcBef>
            </a:pP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105</a:t>
            </a:fld>
            <a:endParaRPr lang="en-US" dirty="0"/>
          </a:p>
        </p:txBody>
      </p:sp>
    </p:spTree>
    <p:extLst>
      <p:ext uri="{BB962C8B-B14F-4D97-AF65-F5344CB8AC3E}">
        <p14:creationId xmlns:p14="http://schemas.microsoft.com/office/powerpoint/2010/main" val="295790040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lstStyle/>
          <a:p>
            <a:pPr>
              <a:spcBef>
                <a:spcPct val="50000"/>
              </a:spcBef>
            </a:pPr>
            <a:r>
              <a:rPr lang="en-US" altLang="en-US" dirty="0"/>
              <a:t>However, if the complaint concerns the conduct of the </a:t>
            </a:r>
            <a:r>
              <a:rPr lang="en-US" altLang="en-US" b="1" dirty="0">
                <a:solidFill>
                  <a:srgbClr val="C00000"/>
                </a:solidFill>
              </a:rPr>
              <a:t>governor, lieutenant governor, or attorney general</a:t>
            </a:r>
            <a:r>
              <a:rPr lang="en-US" altLang="en-US" dirty="0"/>
              <a:t>, the complaint goes to the Personnel Board</a:t>
            </a:r>
            <a:r>
              <a:rPr lang="en-US" altLang="en-US" dirty="0" smtClean="0"/>
              <a:t>.</a:t>
            </a:r>
          </a:p>
          <a:p>
            <a:pPr>
              <a:spcBef>
                <a:spcPct val="50000"/>
              </a:spcBef>
            </a:pPr>
            <a:r>
              <a:rPr lang="en-US" altLang="en-US" dirty="0"/>
              <a:t>For that type of complaint, the Personnel Board hires </a:t>
            </a:r>
            <a:r>
              <a:rPr lang="en-US" altLang="en-US" b="1" dirty="0">
                <a:solidFill>
                  <a:srgbClr val="C00000"/>
                </a:solidFill>
              </a:rPr>
              <a:t>independent counsel </a:t>
            </a:r>
            <a:r>
              <a:rPr lang="en-US" altLang="en-US" dirty="0"/>
              <a:t>to act in the place of the attorney general in investigating and handling the complaint</a:t>
            </a:r>
            <a:r>
              <a:rPr lang="en-US" altLang="en-US" dirty="0" smtClean="0"/>
              <a:t>.</a:t>
            </a:r>
          </a:p>
          <a:p>
            <a:pPr>
              <a:spcBef>
                <a:spcPct val="50000"/>
              </a:spcBef>
            </a:pP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106</a:t>
            </a:fld>
            <a:endParaRPr lang="en-US" dirty="0"/>
          </a:p>
        </p:txBody>
      </p:sp>
    </p:spTree>
    <p:extLst>
      <p:ext uri="{BB962C8B-B14F-4D97-AF65-F5344CB8AC3E}">
        <p14:creationId xmlns:p14="http://schemas.microsoft.com/office/powerpoint/2010/main" val="132864837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lstStyle/>
          <a:p>
            <a:pPr>
              <a:spcBef>
                <a:spcPct val="50000"/>
              </a:spcBef>
            </a:pPr>
            <a:r>
              <a:rPr lang="en-US" altLang="en-US" dirty="0"/>
              <a:t>If someone files a complaint </a:t>
            </a:r>
            <a:r>
              <a:rPr lang="en-US" altLang="en-US" b="1" dirty="0">
                <a:solidFill>
                  <a:srgbClr val="C00000"/>
                </a:solidFill>
              </a:rPr>
              <a:t>during a campaign </a:t>
            </a:r>
            <a:r>
              <a:rPr lang="en-US" altLang="en-US" dirty="0"/>
              <a:t>period against a governor or lieutenant governor who is a candidate for election to state office, the Personnel Board will </a:t>
            </a:r>
            <a:r>
              <a:rPr lang="en-US" altLang="en-US" b="1" dirty="0">
                <a:solidFill>
                  <a:srgbClr val="C00000"/>
                </a:solidFill>
              </a:rPr>
              <a:t>return the complaint </a:t>
            </a:r>
            <a:r>
              <a:rPr lang="en-US" altLang="en-US" dirty="0"/>
              <a:t>without investigating it unless the candidate permits the Personnel Board to proceed.</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107</a:t>
            </a:fld>
            <a:endParaRPr lang="en-US" dirty="0"/>
          </a:p>
        </p:txBody>
      </p:sp>
    </p:spTree>
    <p:extLst>
      <p:ext uri="{BB962C8B-B14F-4D97-AF65-F5344CB8AC3E}">
        <p14:creationId xmlns:p14="http://schemas.microsoft.com/office/powerpoint/2010/main" val="18799195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lstStyle/>
          <a:p>
            <a:pPr>
              <a:spcBef>
                <a:spcPct val="50000"/>
              </a:spcBef>
            </a:pPr>
            <a:r>
              <a:rPr lang="en-US" altLang="en-US" dirty="0"/>
              <a:t>In all other cases, the attorney general (or independent counsel) </a:t>
            </a:r>
            <a:r>
              <a:rPr lang="en-US" altLang="en-US" b="1" dirty="0">
                <a:solidFill>
                  <a:srgbClr val="C00000"/>
                </a:solidFill>
              </a:rPr>
              <a:t>reviews</a:t>
            </a:r>
            <a:r>
              <a:rPr lang="en-US" altLang="en-US" dirty="0"/>
              <a:t> each complaint to determine whether</a:t>
            </a:r>
          </a:p>
          <a:p>
            <a:pPr>
              <a:spcBef>
                <a:spcPct val="50000"/>
              </a:spcBef>
            </a:pPr>
            <a:r>
              <a:rPr lang="en-US" altLang="en-US" dirty="0"/>
              <a:t>  it is </a:t>
            </a:r>
            <a:r>
              <a:rPr lang="en-US" altLang="en-US" b="1" dirty="0">
                <a:solidFill>
                  <a:srgbClr val="C00000"/>
                </a:solidFill>
              </a:rPr>
              <a:t>properly completed</a:t>
            </a:r>
            <a:r>
              <a:rPr lang="en-US" altLang="en-US" dirty="0"/>
              <a:t>; and</a:t>
            </a:r>
          </a:p>
          <a:p>
            <a:pPr>
              <a:spcBef>
                <a:spcPct val="50000"/>
              </a:spcBef>
            </a:pPr>
            <a:r>
              <a:rPr lang="en-US" altLang="en-US" dirty="0"/>
              <a:t>  contains allegations that, if true, would </a:t>
            </a:r>
            <a:r>
              <a:rPr lang="en-US" altLang="en-US" b="1" dirty="0">
                <a:solidFill>
                  <a:srgbClr val="C00000"/>
                </a:solidFill>
              </a:rPr>
              <a:t>establish a violation</a:t>
            </a:r>
            <a:r>
              <a:rPr lang="en-US" altLang="en-US" dirty="0"/>
              <a:t> of the Ethics Act.</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108</a:t>
            </a:fld>
            <a:endParaRPr lang="en-US" dirty="0"/>
          </a:p>
        </p:txBody>
      </p:sp>
    </p:spTree>
    <p:extLst>
      <p:ext uri="{BB962C8B-B14F-4D97-AF65-F5344CB8AC3E}">
        <p14:creationId xmlns:p14="http://schemas.microsoft.com/office/powerpoint/2010/main" val="39641293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lstStyle/>
          <a:p>
            <a:pPr marL="0" indent="0">
              <a:spcBef>
                <a:spcPct val="50000"/>
              </a:spcBef>
              <a:buNone/>
            </a:pPr>
            <a:r>
              <a:rPr lang="en-US" altLang="en-US" dirty="0"/>
              <a:t>If the attorney general determines that the allegations in the complaint do not warrant an investigation, he or she will</a:t>
            </a:r>
          </a:p>
          <a:p>
            <a:pPr>
              <a:spcBef>
                <a:spcPct val="50000"/>
              </a:spcBef>
            </a:pPr>
            <a:r>
              <a:rPr lang="en-US" altLang="en-US" b="1" dirty="0" smtClean="0">
                <a:solidFill>
                  <a:srgbClr val="C00000"/>
                </a:solidFill>
              </a:rPr>
              <a:t>dismiss</a:t>
            </a:r>
            <a:r>
              <a:rPr lang="en-US" altLang="en-US" dirty="0" smtClean="0"/>
              <a:t> </a:t>
            </a:r>
            <a:r>
              <a:rPr lang="en-US" altLang="en-US" dirty="0"/>
              <a:t>the complaint, and</a:t>
            </a:r>
          </a:p>
          <a:p>
            <a:pPr>
              <a:spcBef>
                <a:spcPct val="50000"/>
              </a:spcBef>
            </a:pPr>
            <a:r>
              <a:rPr lang="en-US" altLang="en-US" b="1" dirty="0" smtClean="0">
                <a:solidFill>
                  <a:srgbClr val="C00000"/>
                </a:solidFill>
              </a:rPr>
              <a:t>notify</a:t>
            </a:r>
            <a:r>
              <a:rPr lang="en-US" altLang="en-US" dirty="0" smtClean="0"/>
              <a:t> </a:t>
            </a:r>
            <a:r>
              <a:rPr lang="en-US" altLang="en-US" dirty="0"/>
              <a:t>both the person filing the complaint and the person named in the complaint.</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109</a:t>
            </a:fld>
            <a:endParaRPr lang="en-US" dirty="0"/>
          </a:p>
        </p:txBody>
      </p:sp>
    </p:spTree>
    <p:extLst>
      <p:ext uri="{BB962C8B-B14F-4D97-AF65-F5344CB8AC3E}">
        <p14:creationId xmlns:p14="http://schemas.microsoft.com/office/powerpoint/2010/main" val="1504601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of Official </a:t>
            </a:r>
            <a:r>
              <a:rPr lang="en-US" dirty="0" smtClean="0"/>
              <a:t>Position</a:t>
            </a:r>
            <a:endParaRPr lang="en-US" dirty="0"/>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11</a:t>
            </a:fld>
            <a:endParaRPr lang="en-US"/>
          </a:p>
        </p:txBody>
      </p:sp>
    </p:spTree>
    <p:extLst>
      <p:ext uri="{BB962C8B-B14F-4D97-AF65-F5344CB8AC3E}">
        <p14:creationId xmlns:p14="http://schemas.microsoft.com/office/powerpoint/2010/main" val="26728001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lstStyle/>
          <a:p>
            <a:pPr marL="0" indent="0">
              <a:spcBef>
                <a:spcPct val="50000"/>
              </a:spcBef>
              <a:buNone/>
            </a:pPr>
            <a:r>
              <a:rPr lang="en-US" altLang="en-US" dirty="0"/>
              <a:t>A violation of the Ethics Act may be investigated </a:t>
            </a:r>
            <a:r>
              <a:rPr lang="en-US" altLang="en-US" b="1" dirty="0">
                <a:solidFill>
                  <a:srgbClr val="C00000"/>
                </a:solidFill>
              </a:rPr>
              <a:t>within two years </a:t>
            </a:r>
            <a:r>
              <a:rPr lang="en-US" altLang="en-US" dirty="0"/>
              <a:t>after discovery of the alleged violation</a:t>
            </a:r>
            <a:r>
              <a:rPr lang="en-US" altLang="en-US" dirty="0" smtClean="0"/>
              <a:t>.</a:t>
            </a:r>
          </a:p>
          <a:p>
            <a:pPr marL="0" indent="0">
              <a:spcBef>
                <a:spcPct val="50000"/>
              </a:spcBef>
              <a:buNone/>
            </a:pPr>
            <a:r>
              <a:rPr lang="en-US" altLang="en-US" dirty="0"/>
              <a:t>Likewise, a </a:t>
            </a:r>
            <a:r>
              <a:rPr lang="en-US" altLang="en-US" b="1" dirty="0">
                <a:solidFill>
                  <a:srgbClr val="C00000"/>
                </a:solidFill>
              </a:rPr>
              <a:t>legal action </a:t>
            </a:r>
            <a:r>
              <a:rPr lang="en-US" altLang="en-US" dirty="0"/>
              <a:t>by the attorney general to recover any fee, compensation, gift, or benefit received as a result of a violation of the Ethics Act must be brought </a:t>
            </a:r>
            <a:r>
              <a:rPr lang="en-US" altLang="en-US" b="1" dirty="0">
                <a:solidFill>
                  <a:srgbClr val="C00000"/>
                </a:solidFill>
              </a:rPr>
              <a:t>within two years </a:t>
            </a:r>
            <a:r>
              <a:rPr lang="en-US" altLang="en-US" dirty="0"/>
              <a:t>after discovery of the violation</a:t>
            </a:r>
            <a:r>
              <a:rPr lang="en-US" altLang="en-US" dirty="0" smtClean="0"/>
              <a:t>.</a:t>
            </a:r>
          </a:p>
          <a:p>
            <a:pPr marL="0" indent="0">
              <a:spcBef>
                <a:spcPct val="50000"/>
              </a:spcBef>
              <a:buNone/>
            </a:pPr>
            <a:endParaRPr lang="en-US" altLang="en-US" dirty="0" smtClean="0"/>
          </a:p>
          <a:p>
            <a:pPr marL="0" indent="0">
              <a:spcBef>
                <a:spcPct val="50000"/>
              </a:spcBef>
              <a:buNone/>
            </a:pP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110</a:t>
            </a:fld>
            <a:endParaRPr lang="en-US" dirty="0"/>
          </a:p>
        </p:txBody>
      </p:sp>
    </p:spTree>
    <p:extLst>
      <p:ext uri="{BB962C8B-B14F-4D97-AF65-F5344CB8AC3E}">
        <p14:creationId xmlns:p14="http://schemas.microsoft.com/office/powerpoint/2010/main" val="249581270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normAutofit lnSpcReduction="10000"/>
          </a:bodyPr>
          <a:lstStyle/>
          <a:p>
            <a:pPr marL="0" indent="0">
              <a:spcBef>
                <a:spcPct val="50000"/>
              </a:spcBef>
              <a:buNone/>
            </a:pPr>
            <a:r>
              <a:rPr lang="en-US" altLang="en-US" dirty="0"/>
              <a:t>If the attorney general accepts a complaint, he or she may </a:t>
            </a:r>
            <a:r>
              <a:rPr lang="en-US" altLang="en-US" b="1" dirty="0">
                <a:solidFill>
                  <a:srgbClr val="C00000"/>
                </a:solidFill>
              </a:rPr>
              <a:t>investigate</a:t>
            </a:r>
            <a:r>
              <a:rPr lang="en-US" altLang="en-US" dirty="0"/>
              <a:t> it or </a:t>
            </a:r>
            <a:r>
              <a:rPr lang="en-US" altLang="en-US" b="1" dirty="0">
                <a:solidFill>
                  <a:srgbClr val="C00000"/>
                </a:solidFill>
              </a:rPr>
              <a:t>refer</a:t>
            </a:r>
            <a:r>
              <a:rPr lang="en-US" altLang="en-US" dirty="0"/>
              <a:t> it to the appropriate designated ethics supervisor</a:t>
            </a:r>
            <a:r>
              <a:rPr lang="en-US" altLang="en-US" dirty="0" smtClean="0"/>
              <a:t>.</a:t>
            </a:r>
          </a:p>
          <a:p>
            <a:pPr marL="0" indent="0">
              <a:spcBef>
                <a:spcPct val="50000"/>
              </a:spcBef>
              <a:buNone/>
            </a:pPr>
            <a:r>
              <a:rPr lang="en-US" altLang="en-US" dirty="0"/>
              <a:t>If the attorney general accepts a complaint for investigation, he or she</a:t>
            </a:r>
          </a:p>
          <a:p>
            <a:pPr>
              <a:spcBef>
                <a:spcPct val="50000"/>
              </a:spcBef>
            </a:pPr>
            <a:r>
              <a:rPr lang="en-US" altLang="en-US" dirty="0" smtClean="0"/>
              <a:t>will </a:t>
            </a:r>
            <a:r>
              <a:rPr lang="en-US" altLang="en-US" b="1" dirty="0">
                <a:solidFill>
                  <a:srgbClr val="C00000"/>
                </a:solidFill>
              </a:rPr>
              <a:t>serve </a:t>
            </a:r>
            <a:r>
              <a:rPr lang="en-US" altLang="en-US" dirty="0"/>
              <a:t>a copy of the complaint on the person named in the complaint </a:t>
            </a:r>
            <a:r>
              <a:rPr lang="en-US" altLang="en-US" b="1" dirty="0">
                <a:solidFill>
                  <a:srgbClr val="C00000"/>
                </a:solidFill>
              </a:rPr>
              <a:t>for a response</a:t>
            </a:r>
            <a:r>
              <a:rPr lang="en-US" altLang="en-US" dirty="0"/>
              <a:t>, and</a:t>
            </a:r>
          </a:p>
          <a:p>
            <a:pPr>
              <a:spcBef>
                <a:spcPct val="50000"/>
              </a:spcBef>
            </a:pPr>
            <a:r>
              <a:rPr lang="en-US" altLang="en-US" dirty="0" smtClean="0"/>
              <a:t>may </a:t>
            </a:r>
            <a:r>
              <a:rPr lang="en-US" altLang="en-US" dirty="0"/>
              <a:t>require within 20 days a full, </a:t>
            </a:r>
            <a:r>
              <a:rPr lang="en-US" altLang="en-US" b="1" dirty="0">
                <a:solidFill>
                  <a:srgbClr val="C00000"/>
                </a:solidFill>
              </a:rPr>
              <a:t>written disclosure </a:t>
            </a:r>
            <a:r>
              <a:rPr lang="en-US" altLang="en-US" dirty="0"/>
              <a:t>from that person of all circumstances concerning the alleged ethics violation.</a:t>
            </a:r>
          </a:p>
          <a:p>
            <a:pPr marL="0" indent="0">
              <a:spcBef>
                <a:spcPct val="50000"/>
              </a:spcBef>
              <a:buNone/>
            </a:pP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111</a:t>
            </a:fld>
            <a:endParaRPr lang="en-US" dirty="0"/>
          </a:p>
        </p:txBody>
      </p:sp>
    </p:spTree>
    <p:extLst>
      <p:ext uri="{BB962C8B-B14F-4D97-AF65-F5344CB8AC3E}">
        <p14:creationId xmlns:p14="http://schemas.microsoft.com/office/powerpoint/2010/main" val="216470570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normAutofit/>
          </a:bodyPr>
          <a:lstStyle/>
          <a:p>
            <a:pPr marL="0" indent="0">
              <a:spcBef>
                <a:spcPct val="50000"/>
              </a:spcBef>
              <a:buNone/>
            </a:pPr>
            <a:r>
              <a:rPr lang="en-US" altLang="en-US" dirty="0"/>
              <a:t>A complaint and all other documents and information regarding the investigation of a complaint are</a:t>
            </a:r>
            <a:r>
              <a:rPr lang="en-US" altLang="en-US" b="1" dirty="0">
                <a:solidFill>
                  <a:srgbClr val="C00000"/>
                </a:solidFill>
              </a:rPr>
              <a:t> confidential </a:t>
            </a:r>
            <a:r>
              <a:rPr lang="en-US" altLang="en-US" dirty="0" smtClean="0"/>
              <a:t>unless</a:t>
            </a:r>
          </a:p>
          <a:p>
            <a:pPr>
              <a:spcBef>
                <a:spcPct val="50000"/>
              </a:spcBef>
            </a:pPr>
            <a:r>
              <a:rPr lang="en-US" altLang="en-US" dirty="0" smtClean="0"/>
              <a:t>the </a:t>
            </a:r>
            <a:r>
              <a:rPr lang="en-US" altLang="en-US" dirty="0"/>
              <a:t>person named in the complaint </a:t>
            </a:r>
            <a:r>
              <a:rPr lang="en-US" altLang="en-US" b="1" dirty="0">
                <a:solidFill>
                  <a:srgbClr val="C00000"/>
                </a:solidFill>
              </a:rPr>
              <a:t>agrees</a:t>
            </a:r>
            <a:r>
              <a:rPr lang="en-US" altLang="en-US" dirty="0"/>
              <a:t> to make the complaint public; </a:t>
            </a:r>
            <a:r>
              <a:rPr lang="en-US" altLang="en-US" dirty="0" smtClean="0"/>
              <a:t>or</a:t>
            </a:r>
          </a:p>
          <a:p>
            <a:pPr>
              <a:spcBef>
                <a:spcPct val="50000"/>
              </a:spcBef>
            </a:pPr>
            <a:r>
              <a:rPr lang="en-US" altLang="en-US" dirty="0" smtClean="0"/>
              <a:t>the </a:t>
            </a:r>
            <a:r>
              <a:rPr lang="en-US" altLang="en-US" dirty="0"/>
              <a:t>attorney general initiates </a:t>
            </a:r>
            <a:r>
              <a:rPr lang="en-US" altLang="en-US" b="1" dirty="0">
                <a:solidFill>
                  <a:srgbClr val="C00000"/>
                </a:solidFill>
              </a:rPr>
              <a:t>formal proceedings </a:t>
            </a:r>
            <a:r>
              <a:rPr lang="en-US" altLang="en-US" dirty="0"/>
              <a:t>by serving an accusation on the person named in the complaint.</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112</a:t>
            </a:fld>
            <a:endParaRPr lang="en-US" dirty="0"/>
          </a:p>
        </p:txBody>
      </p:sp>
    </p:spTree>
    <p:extLst>
      <p:ext uri="{BB962C8B-B14F-4D97-AF65-F5344CB8AC3E}">
        <p14:creationId xmlns:p14="http://schemas.microsoft.com/office/powerpoint/2010/main" val="176628823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normAutofit/>
          </a:bodyPr>
          <a:lstStyle/>
          <a:p>
            <a:pPr marL="0" indent="0">
              <a:spcBef>
                <a:spcPct val="50000"/>
              </a:spcBef>
              <a:buNone/>
            </a:pPr>
            <a:r>
              <a:rPr lang="en-US" altLang="en-US" dirty="0"/>
              <a:t>If the attorney general determines after investigation that there is </a:t>
            </a:r>
            <a:r>
              <a:rPr lang="en-US" altLang="en-US" b="1" dirty="0">
                <a:solidFill>
                  <a:srgbClr val="C00000"/>
                </a:solidFill>
              </a:rPr>
              <a:t>no probable cause </a:t>
            </a:r>
            <a:r>
              <a:rPr lang="en-US" altLang="en-US" dirty="0"/>
              <a:t>to believe that a violation of the Ethics Act occurred, the attorney general will </a:t>
            </a:r>
            <a:r>
              <a:rPr lang="en-US" altLang="en-US" b="1" dirty="0">
                <a:solidFill>
                  <a:srgbClr val="C00000"/>
                </a:solidFill>
              </a:rPr>
              <a:t>dismiss</a:t>
            </a:r>
            <a:r>
              <a:rPr lang="en-US" altLang="en-US" dirty="0"/>
              <a:t> the complaint. </a:t>
            </a:r>
            <a:endParaRPr lang="en-US" altLang="en-US" dirty="0" smtClean="0"/>
          </a:p>
          <a:p>
            <a:pPr marL="0" indent="0">
              <a:spcBef>
                <a:spcPct val="50000"/>
              </a:spcBef>
              <a:buNone/>
            </a:pPr>
            <a:r>
              <a:rPr lang="en-US" altLang="en-US" dirty="0"/>
              <a:t>The attorney general will </a:t>
            </a:r>
            <a:r>
              <a:rPr lang="en-US" altLang="en-US" b="1" dirty="0">
                <a:solidFill>
                  <a:srgbClr val="C00000"/>
                </a:solidFill>
              </a:rPr>
              <a:t>notify</a:t>
            </a:r>
            <a:r>
              <a:rPr lang="en-US" altLang="en-US" dirty="0"/>
              <a:t> both the person filing the complaint and the person named in the complaint</a:t>
            </a:r>
            <a:r>
              <a:rPr lang="en-US" altLang="en-US" dirty="0" smtClean="0"/>
              <a:t>.</a:t>
            </a: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113</a:t>
            </a:fld>
            <a:endParaRPr lang="en-US" dirty="0"/>
          </a:p>
        </p:txBody>
      </p:sp>
    </p:spTree>
    <p:extLst>
      <p:ext uri="{BB962C8B-B14F-4D97-AF65-F5344CB8AC3E}">
        <p14:creationId xmlns:p14="http://schemas.microsoft.com/office/powerpoint/2010/main" val="56586086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normAutofit/>
          </a:bodyPr>
          <a:lstStyle/>
          <a:p>
            <a:pPr marL="0" indent="0">
              <a:spcBef>
                <a:spcPct val="50000"/>
              </a:spcBef>
              <a:buNone/>
            </a:pPr>
            <a:r>
              <a:rPr lang="en-US" altLang="en-US" dirty="0"/>
              <a:t>If the attorney general determines that there is </a:t>
            </a:r>
            <a:r>
              <a:rPr lang="en-US" altLang="en-US" b="1" dirty="0">
                <a:solidFill>
                  <a:srgbClr val="C00000"/>
                </a:solidFill>
              </a:rPr>
              <a:t>probable cause</a:t>
            </a:r>
            <a:r>
              <a:rPr lang="en-US" altLang="en-US" dirty="0"/>
              <a:t> to believe that a violation of the Ethics Act occurred, but that </a:t>
            </a:r>
            <a:r>
              <a:rPr lang="en-US" altLang="en-US" b="1" dirty="0">
                <a:solidFill>
                  <a:srgbClr val="C00000"/>
                </a:solidFill>
              </a:rPr>
              <a:t>no hearing </a:t>
            </a:r>
            <a:r>
              <a:rPr lang="en-US" altLang="en-US" dirty="0"/>
              <a:t>is warranted, the attorney general will </a:t>
            </a:r>
            <a:r>
              <a:rPr lang="en-US" altLang="en-US" b="1" dirty="0">
                <a:solidFill>
                  <a:srgbClr val="C00000"/>
                </a:solidFill>
              </a:rPr>
              <a:t>recommend action </a:t>
            </a:r>
            <a:r>
              <a:rPr lang="en-US" altLang="en-US" dirty="0"/>
              <a:t>to correct or prevent the violation. </a:t>
            </a:r>
            <a:endParaRPr lang="en-US" altLang="en-US" dirty="0" smtClean="0"/>
          </a:p>
          <a:p>
            <a:pPr marL="0" indent="0">
              <a:spcBef>
                <a:spcPct val="50000"/>
              </a:spcBef>
              <a:buNone/>
            </a:pPr>
            <a:r>
              <a:rPr lang="en-US" altLang="en-US" dirty="0"/>
              <a:t>Again, the attorney general will </a:t>
            </a:r>
            <a:r>
              <a:rPr lang="en-US" altLang="en-US" b="1" dirty="0">
                <a:solidFill>
                  <a:srgbClr val="C00000"/>
                </a:solidFill>
              </a:rPr>
              <a:t>notify</a:t>
            </a:r>
            <a:r>
              <a:rPr lang="en-US" altLang="en-US" dirty="0"/>
              <a:t> both the person filing the complaint and the person named in the complaint.</a:t>
            </a:r>
          </a:p>
          <a:p>
            <a:pPr marL="0" indent="0">
              <a:spcBef>
                <a:spcPct val="50000"/>
              </a:spcBef>
              <a:buNone/>
            </a:pP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114</a:t>
            </a:fld>
            <a:endParaRPr lang="en-US" dirty="0"/>
          </a:p>
        </p:txBody>
      </p:sp>
    </p:spTree>
    <p:extLst>
      <p:ext uri="{BB962C8B-B14F-4D97-AF65-F5344CB8AC3E}">
        <p14:creationId xmlns:p14="http://schemas.microsoft.com/office/powerpoint/2010/main" val="187517224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normAutofit/>
          </a:bodyPr>
          <a:lstStyle/>
          <a:p>
            <a:pPr marL="0" indent="0">
              <a:spcBef>
                <a:spcPct val="50000"/>
              </a:spcBef>
              <a:buNone/>
            </a:pPr>
            <a:r>
              <a:rPr lang="en-US" altLang="en-US" dirty="0"/>
              <a:t>The attorney general will initiate </a:t>
            </a:r>
            <a:r>
              <a:rPr lang="en-US" altLang="en-US" b="1" dirty="0">
                <a:solidFill>
                  <a:srgbClr val="C00000"/>
                </a:solidFill>
              </a:rPr>
              <a:t>formal proceedings </a:t>
            </a:r>
            <a:r>
              <a:rPr lang="en-US" altLang="en-US" dirty="0"/>
              <a:t>if he or she determines </a:t>
            </a:r>
            <a:r>
              <a:rPr lang="en-US" altLang="en-US" dirty="0" smtClean="0"/>
              <a:t>that</a:t>
            </a:r>
          </a:p>
          <a:p>
            <a:pPr marL="0" indent="0">
              <a:spcBef>
                <a:spcPct val="50000"/>
              </a:spcBef>
              <a:buNone/>
            </a:pPr>
            <a:r>
              <a:rPr lang="en-US" altLang="en-US" dirty="0" smtClean="0"/>
              <a:t>there </a:t>
            </a:r>
            <a:r>
              <a:rPr lang="en-US" altLang="en-US" dirty="0"/>
              <a:t>is </a:t>
            </a:r>
            <a:r>
              <a:rPr lang="en-US" altLang="en-US" b="1" dirty="0">
                <a:solidFill>
                  <a:srgbClr val="C00000"/>
                </a:solidFill>
              </a:rPr>
              <a:t>probable cause </a:t>
            </a:r>
            <a:r>
              <a:rPr lang="en-US" altLang="en-US" dirty="0"/>
              <a:t>to believe that a knowing violation of the Ethics Act occurred</a:t>
            </a:r>
            <a:r>
              <a:rPr lang="en-US" altLang="en-US" dirty="0" smtClean="0"/>
              <a:t>;</a:t>
            </a:r>
          </a:p>
          <a:p>
            <a:pPr marL="0" indent="0">
              <a:spcBef>
                <a:spcPct val="50000"/>
              </a:spcBef>
              <a:buNone/>
            </a:pPr>
            <a:r>
              <a:rPr lang="en-US" altLang="en-US" dirty="0" smtClean="0"/>
              <a:t>a </a:t>
            </a:r>
            <a:r>
              <a:rPr lang="en-US" altLang="en-US" dirty="0"/>
              <a:t>violation occurred that </a:t>
            </a:r>
            <a:r>
              <a:rPr lang="en-US" altLang="en-US" b="1" dirty="0">
                <a:solidFill>
                  <a:srgbClr val="C00000"/>
                </a:solidFill>
              </a:rPr>
              <a:t>cannot be corrected </a:t>
            </a:r>
            <a:r>
              <a:rPr lang="en-US" altLang="en-US" dirty="0"/>
              <a:t>under the Act; </a:t>
            </a:r>
            <a:r>
              <a:rPr lang="en-US" altLang="en-US" dirty="0" smtClean="0"/>
              <a:t>or</a:t>
            </a:r>
          </a:p>
          <a:p>
            <a:pPr marL="0" indent="0">
              <a:spcBef>
                <a:spcPct val="50000"/>
              </a:spcBef>
              <a:buNone/>
            </a:pPr>
            <a:r>
              <a:rPr lang="en-US" altLang="en-US" dirty="0" smtClean="0"/>
              <a:t>the </a:t>
            </a:r>
            <a:r>
              <a:rPr lang="en-US" altLang="en-US" dirty="0"/>
              <a:t>person named in the complaint </a:t>
            </a:r>
            <a:r>
              <a:rPr lang="en-US" altLang="en-US" b="1" dirty="0">
                <a:solidFill>
                  <a:srgbClr val="C00000"/>
                </a:solidFill>
              </a:rPr>
              <a:t>failed to comply </a:t>
            </a:r>
            <a:r>
              <a:rPr lang="en-US" altLang="en-US" dirty="0"/>
              <a:t>with a recommendation to correct or prevent a violation.</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115</a:t>
            </a:fld>
            <a:endParaRPr lang="en-US" dirty="0"/>
          </a:p>
        </p:txBody>
      </p:sp>
    </p:spTree>
    <p:extLst>
      <p:ext uri="{BB962C8B-B14F-4D97-AF65-F5344CB8AC3E}">
        <p14:creationId xmlns:p14="http://schemas.microsoft.com/office/powerpoint/2010/main" val="75092745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normAutofit/>
          </a:bodyPr>
          <a:lstStyle/>
          <a:p>
            <a:pPr marL="0" indent="0">
              <a:spcBef>
                <a:spcPct val="50000"/>
              </a:spcBef>
              <a:buNone/>
            </a:pPr>
            <a:r>
              <a:rPr lang="en-US" altLang="en-US" dirty="0"/>
              <a:t>The attorney general initiates formal proceedings by </a:t>
            </a:r>
            <a:r>
              <a:rPr lang="en-US" altLang="en-US" b="1" dirty="0">
                <a:solidFill>
                  <a:srgbClr val="C00000"/>
                </a:solidFill>
              </a:rPr>
              <a:t>serving </a:t>
            </a:r>
            <a:r>
              <a:rPr lang="en-US" altLang="en-US" dirty="0"/>
              <a:t>a copy of an </a:t>
            </a:r>
            <a:r>
              <a:rPr lang="en-US" altLang="en-US" b="1" dirty="0">
                <a:solidFill>
                  <a:srgbClr val="C00000"/>
                </a:solidFill>
              </a:rPr>
              <a:t>accusation</a:t>
            </a:r>
            <a:r>
              <a:rPr lang="en-US" altLang="en-US" dirty="0"/>
              <a:t> on the person named in the complaint</a:t>
            </a:r>
            <a:r>
              <a:rPr lang="en-US" altLang="en-US" dirty="0" smtClean="0"/>
              <a:t>.</a:t>
            </a:r>
          </a:p>
          <a:p>
            <a:pPr marL="0" indent="0">
              <a:spcBef>
                <a:spcPct val="50000"/>
              </a:spcBef>
              <a:buNone/>
            </a:pPr>
            <a:r>
              <a:rPr lang="en-US" altLang="en-US" dirty="0"/>
              <a:t>The accusation specifies the alleged violations and is a </a:t>
            </a:r>
            <a:r>
              <a:rPr lang="en-US" altLang="en-US" b="1" dirty="0">
                <a:solidFill>
                  <a:srgbClr val="C00000"/>
                </a:solidFill>
              </a:rPr>
              <a:t>public document</a:t>
            </a:r>
            <a:r>
              <a:rPr lang="en-US" altLang="en-US" dirty="0"/>
              <a:t>.</a:t>
            </a:r>
          </a:p>
          <a:p>
            <a:pPr marL="0" indent="0">
              <a:spcBef>
                <a:spcPct val="50000"/>
              </a:spcBef>
              <a:buNone/>
            </a:pP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116</a:t>
            </a:fld>
            <a:endParaRPr lang="en-US" dirty="0"/>
          </a:p>
        </p:txBody>
      </p:sp>
    </p:spTree>
    <p:extLst>
      <p:ext uri="{BB962C8B-B14F-4D97-AF65-F5344CB8AC3E}">
        <p14:creationId xmlns:p14="http://schemas.microsoft.com/office/powerpoint/2010/main" val="105990467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Complaint Procedures</a:t>
            </a:r>
          </a:p>
        </p:txBody>
      </p:sp>
      <p:sp>
        <p:nvSpPr>
          <p:cNvPr id="3" name="Content Placeholder 2"/>
          <p:cNvSpPr>
            <a:spLocks noGrp="1"/>
          </p:cNvSpPr>
          <p:nvPr>
            <p:ph idx="1"/>
          </p:nvPr>
        </p:nvSpPr>
        <p:spPr/>
        <p:txBody>
          <a:bodyPr>
            <a:normAutofit/>
          </a:bodyPr>
          <a:lstStyle/>
          <a:p>
            <a:pPr marL="0" indent="0">
              <a:spcBef>
                <a:spcPct val="50000"/>
              </a:spcBef>
              <a:buNone/>
            </a:pPr>
            <a:r>
              <a:rPr lang="en-US" altLang="en-US" dirty="0"/>
              <a:t>The person named in the accusation must submit an </a:t>
            </a:r>
            <a:r>
              <a:rPr lang="en-US" altLang="en-US" b="1" dirty="0">
                <a:solidFill>
                  <a:srgbClr val="C00000"/>
                </a:solidFill>
              </a:rPr>
              <a:t>answer</a:t>
            </a:r>
            <a:r>
              <a:rPr lang="en-US" altLang="en-US" dirty="0"/>
              <a:t> to the accusation, usually within 20 days</a:t>
            </a:r>
            <a:r>
              <a:rPr lang="en-US" altLang="en-US" dirty="0" smtClean="0"/>
              <a:t>.</a:t>
            </a:r>
          </a:p>
          <a:p>
            <a:pPr marL="0" indent="0">
              <a:spcBef>
                <a:spcPct val="50000"/>
              </a:spcBef>
              <a:buNone/>
            </a:pPr>
            <a:r>
              <a:rPr lang="en-US" altLang="en-US" dirty="0"/>
              <a:t>If the person </a:t>
            </a:r>
            <a:r>
              <a:rPr lang="en-US" altLang="en-US" b="1" dirty="0">
                <a:solidFill>
                  <a:srgbClr val="C00000"/>
                </a:solidFill>
              </a:rPr>
              <a:t>denies</a:t>
            </a:r>
            <a:r>
              <a:rPr lang="en-US" altLang="en-US" dirty="0"/>
              <a:t> the allegations, the attorney general will refer the matter to the Personnel Board for a </a:t>
            </a:r>
            <a:r>
              <a:rPr lang="en-US" altLang="en-US" b="1" dirty="0">
                <a:solidFill>
                  <a:srgbClr val="C00000"/>
                </a:solidFill>
              </a:rPr>
              <a:t>hearing</a:t>
            </a:r>
            <a:r>
              <a:rPr lang="en-US" altLang="en-US" dirty="0"/>
              <a:t>.</a:t>
            </a:r>
          </a:p>
          <a:p>
            <a:pPr marL="0" indent="0">
              <a:spcBef>
                <a:spcPct val="50000"/>
              </a:spcBef>
              <a:buNone/>
            </a:pPr>
            <a:r>
              <a:rPr lang="en-US" altLang="en-US" dirty="0"/>
              <a:t>If the person </a:t>
            </a:r>
            <a:r>
              <a:rPr lang="en-US" altLang="en-US" b="1" dirty="0">
                <a:solidFill>
                  <a:srgbClr val="C00000"/>
                </a:solidFill>
              </a:rPr>
              <a:t>admits</a:t>
            </a:r>
            <a:r>
              <a:rPr lang="en-US" altLang="en-US" dirty="0"/>
              <a:t> the allegations, the attorney general will refer the matter to the Personnel Board to impose </a:t>
            </a:r>
            <a:r>
              <a:rPr lang="en-US" altLang="en-US" b="1" dirty="0">
                <a:solidFill>
                  <a:srgbClr val="C00000"/>
                </a:solidFill>
              </a:rPr>
              <a:t>penalties</a:t>
            </a:r>
            <a:r>
              <a:rPr lang="en-US" altLang="en-US" dirty="0"/>
              <a:t>.</a:t>
            </a:r>
          </a:p>
          <a:p>
            <a:pPr marL="0" indent="0">
              <a:spcBef>
                <a:spcPct val="50000"/>
              </a:spcBef>
              <a:buNone/>
            </a:pP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117</a:t>
            </a:fld>
            <a:endParaRPr lang="en-US" dirty="0"/>
          </a:p>
        </p:txBody>
      </p:sp>
    </p:spTree>
    <p:extLst>
      <p:ext uri="{BB962C8B-B14F-4D97-AF65-F5344CB8AC3E}">
        <p14:creationId xmlns:p14="http://schemas.microsoft.com/office/powerpoint/2010/main" val="2326244652"/>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and Penalties</a:t>
            </a:r>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118</a:t>
            </a:fld>
            <a:endParaRPr lang="en-US"/>
          </a:p>
        </p:txBody>
      </p:sp>
    </p:spTree>
    <p:extLst>
      <p:ext uri="{BB962C8B-B14F-4D97-AF65-F5344CB8AC3E}">
        <p14:creationId xmlns:p14="http://schemas.microsoft.com/office/powerpoint/2010/main" val="49675599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and Penalties</a:t>
            </a:r>
          </a:p>
        </p:txBody>
      </p:sp>
      <p:sp>
        <p:nvSpPr>
          <p:cNvPr id="3" name="Content Placeholder 2"/>
          <p:cNvSpPr>
            <a:spLocks noGrp="1"/>
          </p:cNvSpPr>
          <p:nvPr>
            <p:ph idx="1"/>
          </p:nvPr>
        </p:nvSpPr>
        <p:spPr/>
        <p:txBody>
          <a:bodyPr/>
          <a:lstStyle/>
          <a:p>
            <a:pPr marL="0" indent="0">
              <a:buNone/>
            </a:pPr>
            <a:r>
              <a:rPr lang="en-US" dirty="0"/>
              <a:t>Against an </a:t>
            </a:r>
            <a:r>
              <a:rPr lang="en-US" b="1" dirty="0">
                <a:solidFill>
                  <a:srgbClr val="C00000"/>
                </a:solidFill>
              </a:rPr>
              <a:t>employee</a:t>
            </a:r>
            <a:r>
              <a:rPr lang="en-US" dirty="0"/>
              <a:t>, the Personnel Board can issue:</a:t>
            </a:r>
          </a:p>
          <a:p>
            <a:r>
              <a:rPr lang="en-US" altLang="en-US" dirty="0" smtClean="0"/>
              <a:t>an </a:t>
            </a:r>
            <a:r>
              <a:rPr lang="en-US" altLang="en-US" dirty="0"/>
              <a:t>order to stop particular actions</a:t>
            </a:r>
            <a:r>
              <a:rPr lang="en-US" altLang="en-US" dirty="0" smtClean="0"/>
              <a:t>;</a:t>
            </a:r>
          </a:p>
          <a:p>
            <a:r>
              <a:rPr lang="en-US" dirty="0" smtClean="0"/>
              <a:t>an </a:t>
            </a:r>
            <a:r>
              <a:rPr lang="en-US" dirty="0"/>
              <a:t>order requiring divestiture, establishment of a blind trust, restitution, or forfeiture; </a:t>
            </a:r>
            <a:r>
              <a:rPr lang="en-US" dirty="0" smtClean="0"/>
              <a:t>and</a:t>
            </a:r>
          </a:p>
          <a:p>
            <a:r>
              <a:rPr lang="en-US" altLang="en-US" dirty="0" smtClean="0"/>
              <a:t>a </a:t>
            </a:r>
            <a:r>
              <a:rPr lang="en-US" altLang="en-US" dirty="0"/>
              <a:t>recommendation for disciplinary action, including dismissal.</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119</a:t>
            </a:fld>
            <a:endParaRPr lang="en-US" dirty="0"/>
          </a:p>
        </p:txBody>
      </p:sp>
    </p:spTree>
    <p:extLst>
      <p:ext uri="{BB962C8B-B14F-4D97-AF65-F5344CB8AC3E}">
        <p14:creationId xmlns:p14="http://schemas.microsoft.com/office/powerpoint/2010/main" val="3019287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Misuse </a:t>
            </a:r>
            <a:r>
              <a:rPr lang="en-US" sz="4900" dirty="0"/>
              <a:t>of</a:t>
            </a:r>
            <a:r>
              <a:rPr lang="en-US" dirty="0"/>
              <a:t> Official Position</a:t>
            </a:r>
            <a:br>
              <a:rPr lang="en-US" dirty="0"/>
            </a:br>
            <a:endParaRPr lang="en-US" dirty="0"/>
          </a:p>
        </p:txBody>
      </p:sp>
      <p:sp>
        <p:nvSpPr>
          <p:cNvPr id="3" name="Content Placeholder 2"/>
          <p:cNvSpPr>
            <a:spLocks noGrp="1"/>
          </p:cNvSpPr>
          <p:nvPr>
            <p:ph idx="1"/>
          </p:nvPr>
        </p:nvSpPr>
        <p:spPr/>
        <p:txBody>
          <a:bodyPr/>
          <a:lstStyle/>
          <a:p>
            <a:r>
              <a:rPr lang="en-US" dirty="0"/>
              <a:t>The Ethics Act prohibits misuse of an official position in several different ways</a:t>
            </a:r>
            <a:r>
              <a:rPr lang="en-US" dirty="0" smtClean="0"/>
              <a:t>.</a:t>
            </a:r>
            <a:endParaRPr lang="en-US" dirty="0"/>
          </a:p>
          <a:p>
            <a:r>
              <a:rPr lang="en-US" dirty="0"/>
              <a:t>For example, it prohibits using an official position for </a:t>
            </a:r>
            <a:r>
              <a:rPr lang="en-US" b="1" dirty="0">
                <a:solidFill>
                  <a:srgbClr val="C00000"/>
                </a:solidFill>
              </a:rPr>
              <a:t>personal gain</a:t>
            </a:r>
            <a:r>
              <a:rPr lang="en-US" dirty="0"/>
              <a:t>.  It also prohibits using an official position to intentionally obtain or grant </a:t>
            </a:r>
            <a:r>
              <a:rPr lang="en-US" b="1" dirty="0">
                <a:solidFill>
                  <a:srgbClr val="C00000"/>
                </a:solidFill>
              </a:rPr>
              <a:t>unwarranted benefits or treatment</a:t>
            </a:r>
            <a:r>
              <a:rPr lang="en-US" dirty="0"/>
              <a:t> for any person.</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12</a:t>
            </a:fld>
            <a:endParaRPr lang="en-US" dirty="0"/>
          </a:p>
        </p:txBody>
      </p:sp>
    </p:spTree>
    <p:extLst>
      <p:ext uri="{BB962C8B-B14F-4D97-AF65-F5344CB8AC3E}">
        <p14:creationId xmlns:p14="http://schemas.microsoft.com/office/powerpoint/2010/main" val="261908556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and Penalties</a:t>
            </a:r>
          </a:p>
        </p:txBody>
      </p:sp>
      <p:sp>
        <p:nvSpPr>
          <p:cNvPr id="3" name="Content Placeholder 2"/>
          <p:cNvSpPr>
            <a:spLocks noGrp="1"/>
          </p:cNvSpPr>
          <p:nvPr>
            <p:ph idx="1"/>
          </p:nvPr>
        </p:nvSpPr>
        <p:spPr/>
        <p:txBody>
          <a:bodyPr/>
          <a:lstStyle/>
          <a:p>
            <a:pPr marL="0" indent="0">
              <a:buNone/>
            </a:pPr>
            <a:r>
              <a:rPr lang="en-US" dirty="0"/>
              <a:t>Against a </a:t>
            </a:r>
            <a:r>
              <a:rPr lang="en-US" b="1" dirty="0" err="1">
                <a:solidFill>
                  <a:srgbClr val="C00000"/>
                </a:solidFill>
              </a:rPr>
              <a:t>nonsalaried</a:t>
            </a:r>
            <a:r>
              <a:rPr lang="en-US" b="1" dirty="0">
                <a:solidFill>
                  <a:srgbClr val="C00000"/>
                </a:solidFill>
              </a:rPr>
              <a:t> board or commission member</a:t>
            </a:r>
            <a:r>
              <a:rPr lang="en-US" dirty="0"/>
              <a:t>, the Personnel Board can issue</a:t>
            </a:r>
            <a:r>
              <a:rPr lang="en-US" dirty="0" smtClean="0"/>
              <a:t>:</a:t>
            </a:r>
          </a:p>
          <a:p>
            <a:r>
              <a:rPr lang="en-US" dirty="0" smtClean="0"/>
              <a:t>an </a:t>
            </a:r>
            <a:r>
              <a:rPr lang="en-US" dirty="0"/>
              <a:t>order to refrain from voting, deliberating, or participating in a matter</a:t>
            </a:r>
            <a:r>
              <a:rPr lang="en-US" dirty="0" smtClean="0"/>
              <a:t>;</a:t>
            </a:r>
          </a:p>
          <a:p>
            <a:r>
              <a:rPr lang="en-US" dirty="0" smtClean="0"/>
              <a:t>an </a:t>
            </a:r>
            <a:r>
              <a:rPr lang="en-US" dirty="0"/>
              <a:t>order requiring restitution; </a:t>
            </a:r>
            <a:r>
              <a:rPr lang="en-US" dirty="0" smtClean="0"/>
              <a:t>and</a:t>
            </a:r>
          </a:p>
          <a:p>
            <a:r>
              <a:rPr lang="en-US" dirty="0" smtClean="0"/>
              <a:t>a </a:t>
            </a:r>
            <a:r>
              <a:rPr lang="en-US" dirty="0"/>
              <a:t>recommendation for removal of the member from the board or commission.</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120</a:t>
            </a:fld>
            <a:endParaRPr lang="en-US" dirty="0"/>
          </a:p>
        </p:txBody>
      </p:sp>
    </p:spTree>
    <p:extLst>
      <p:ext uri="{BB962C8B-B14F-4D97-AF65-F5344CB8AC3E}">
        <p14:creationId xmlns:p14="http://schemas.microsoft.com/office/powerpoint/2010/main" val="295909629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and Penalties</a:t>
            </a:r>
          </a:p>
        </p:txBody>
      </p:sp>
      <p:sp>
        <p:nvSpPr>
          <p:cNvPr id="3" name="Content Placeholder 2"/>
          <p:cNvSpPr>
            <a:spLocks noGrp="1"/>
          </p:cNvSpPr>
          <p:nvPr>
            <p:ph idx="1"/>
          </p:nvPr>
        </p:nvSpPr>
        <p:spPr/>
        <p:txBody>
          <a:bodyPr/>
          <a:lstStyle/>
          <a:p>
            <a:pPr marL="0" indent="0">
              <a:buNone/>
            </a:pPr>
            <a:r>
              <a:rPr lang="en-US" dirty="0"/>
              <a:t>Against a </a:t>
            </a:r>
            <a:r>
              <a:rPr lang="en-US" b="1" dirty="0">
                <a:solidFill>
                  <a:srgbClr val="C00000"/>
                </a:solidFill>
              </a:rPr>
              <a:t>former employee</a:t>
            </a:r>
            <a:r>
              <a:rPr lang="en-US" dirty="0"/>
              <a:t>, the Personnel Board can </a:t>
            </a:r>
            <a:r>
              <a:rPr lang="en-US" dirty="0" smtClean="0"/>
              <a:t>issue:</a:t>
            </a:r>
          </a:p>
          <a:p>
            <a:r>
              <a:rPr lang="en-US" dirty="0" smtClean="0"/>
              <a:t>a </a:t>
            </a:r>
            <a:r>
              <a:rPr lang="en-US" dirty="0"/>
              <a:t>public statement of its findings, conclusions, and recommendation; </a:t>
            </a:r>
            <a:r>
              <a:rPr lang="en-US" dirty="0" smtClean="0"/>
              <a:t>and</a:t>
            </a:r>
          </a:p>
          <a:p>
            <a:r>
              <a:rPr lang="en-US" altLang="en-US" dirty="0" smtClean="0"/>
              <a:t>a </a:t>
            </a:r>
            <a:r>
              <a:rPr lang="en-US" altLang="en-US" dirty="0"/>
              <a:t>request that the attorney general seek all appropriate relief.</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121</a:t>
            </a:fld>
            <a:endParaRPr lang="en-US" dirty="0"/>
          </a:p>
        </p:txBody>
      </p:sp>
    </p:spTree>
    <p:extLst>
      <p:ext uri="{BB962C8B-B14F-4D97-AF65-F5344CB8AC3E}">
        <p14:creationId xmlns:p14="http://schemas.microsoft.com/office/powerpoint/2010/main" val="165122559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and Penalties</a:t>
            </a:r>
          </a:p>
        </p:txBody>
      </p:sp>
      <p:sp>
        <p:nvSpPr>
          <p:cNvPr id="3" name="Content Placeholder 2"/>
          <p:cNvSpPr>
            <a:spLocks noGrp="1"/>
          </p:cNvSpPr>
          <p:nvPr>
            <p:ph idx="1"/>
          </p:nvPr>
        </p:nvSpPr>
        <p:spPr/>
        <p:txBody>
          <a:bodyPr/>
          <a:lstStyle/>
          <a:p>
            <a:pPr marL="0" indent="0">
              <a:buNone/>
            </a:pPr>
            <a:r>
              <a:rPr lang="en-US" dirty="0"/>
              <a:t>Against any current or former public employee, board member, or commission member, the Personnel Board can also impose </a:t>
            </a:r>
            <a:r>
              <a:rPr lang="en-US" b="1" dirty="0">
                <a:solidFill>
                  <a:srgbClr val="C00000"/>
                </a:solidFill>
              </a:rPr>
              <a:t>civil penalties </a:t>
            </a:r>
            <a:r>
              <a:rPr lang="en-US" dirty="0"/>
              <a:t>of up to </a:t>
            </a:r>
            <a:r>
              <a:rPr lang="en-US" b="1" dirty="0">
                <a:solidFill>
                  <a:srgbClr val="C00000"/>
                </a:solidFill>
              </a:rPr>
              <a:t>$5,000 </a:t>
            </a:r>
            <a:r>
              <a:rPr lang="en-US" dirty="0"/>
              <a:t>for violating the Ethics Act</a:t>
            </a:r>
            <a:r>
              <a:rPr lang="en-US" dirty="0" smtClean="0"/>
              <a:t>.</a:t>
            </a:r>
          </a:p>
          <a:p>
            <a:pPr marL="0" indent="0">
              <a:buNone/>
            </a:pPr>
            <a:r>
              <a:rPr lang="en-US" dirty="0"/>
              <a:t>In addition, the Personnel Board can require the person to pay the state up to </a:t>
            </a:r>
            <a:r>
              <a:rPr lang="en-US" b="1" dirty="0">
                <a:solidFill>
                  <a:srgbClr val="C00000"/>
                </a:solidFill>
              </a:rPr>
              <a:t>twice the amount of the financial benefit</a:t>
            </a:r>
            <a:r>
              <a:rPr lang="en-US" dirty="0"/>
              <a:t> that he or she gained from the violation.</a:t>
            </a:r>
          </a:p>
          <a:p>
            <a:pPr marL="0" indent="0">
              <a:buNone/>
            </a:pP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122</a:t>
            </a:fld>
            <a:endParaRPr lang="en-US" dirty="0"/>
          </a:p>
        </p:txBody>
      </p:sp>
    </p:spTree>
    <p:extLst>
      <p:ext uri="{BB962C8B-B14F-4D97-AF65-F5344CB8AC3E}">
        <p14:creationId xmlns:p14="http://schemas.microsoft.com/office/powerpoint/2010/main" val="310827989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Remedies and Penalties</a:t>
            </a:r>
          </a:p>
        </p:txBody>
      </p:sp>
      <p:sp>
        <p:nvSpPr>
          <p:cNvPr id="3" name="Content Placeholder 2"/>
          <p:cNvSpPr>
            <a:spLocks noGrp="1"/>
          </p:cNvSpPr>
          <p:nvPr>
            <p:ph idx="1"/>
          </p:nvPr>
        </p:nvSpPr>
        <p:spPr/>
        <p:txBody>
          <a:bodyPr/>
          <a:lstStyle/>
          <a:p>
            <a:pPr marL="0" indent="0">
              <a:buNone/>
            </a:pPr>
            <a:r>
              <a:rPr lang="en-US" dirty="0"/>
              <a:t>The state can </a:t>
            </a:r>
            <a:r>
              <a:rPr lang="en-US" b="1" dirty="0">
                <a:solidFill>
                  <a:srgbClr val="C00000"/>
                </a:solidFill>
              </a:rPr>
              <a:t>invalidate</a:t>
            </a:r>
            <a:r>
              <a:rPr lang="en-US" dirty="0"/>
              <a:t> any official action that violates the Ethics Act</a:t>
            </a:r>
            <a:r>
              <a:rPr lang="en-US" dirty="0" smtClean="0"/>
              <a:t>.</a:t>
            </a:r>
          </a:p>
          <a:p>
            <a:pPr marL="0" indent="0">
              <a:buNone/>
            </a:pPr>
            <a:r>
              <a:rPr lang="en-US" dirty="0"/>
              <a:t>The state may </a:t>
            </a:r>
            <a:r>
              <a:rPr lang="en-US" b="1" dirty="0">
                <a:solidFill>
                  <a:srgbClr val="C00000"/>
                </a:solidFill>
              </a:rPr>
              <a:t>invalidate a grant, contract, or lease </a:t>
            </a:r>
            <a:r>
              <a:rPr lang="en-US" dirty="0"/>
              <a:t>entered into in violation of the Ethics Act</a:t>
            </a:r>
            <a:r>
              <a:rPr lang="en-US" dirty="0" smtClean="0"/>
              <a:t>.</a:t>
            </a:r>
          </a:p>
          <a:p>
            <a:pPr marL="0" indent="0">
              <a:buNone/>
            </a:pPr>
            <a:r>
              <a:rPr lang="en-US" dirty="0"/>
              <a:t>The state may also require </a:t>
            </a:r>
            <a:r>
              <a:rPr lang="en-US" b="1" dirty="0">
                <a:solidFill>
                  <a:srgbClr val="C00000"/>
                </a:solidFill>
              </a:rPr>
              <a:t>immediate payment </a:t>
            </a:r>
            <a:r>
              <a:rPr lang="en-US" dirty="0"/>
              <a:t>of a state </a:t>
            </a:r>
            <a:r>
              <a:rPr lang="en-US" b="1" dirty="0">
                <a:solidFill>
                  <a:srgbClr val="C00000"/>
                </a:solidFill>
              </a:rPr>
              <a:t>loan</a:t>
            </a:r>
            <a:r>
              <a:rPr lang="en-US" dirty="0"/>
              <a:t> received in violation of the Ethics Act.</a:t>
            </a:r>
          </a:p>
          <a:p>
            <a:pPr marL="0" indent="0">
              <a:buNone/>
            </a:pPr>
            <a:r>
              <a:rPr lang="en-US" dirty="0"/>
              <a:t>For violations of the Ethics Act that also violate criminal laws, the </a:t>
            </a:r>
            <a:r>
              <a:rPr lang="en-US" b="1" dirty="0">
                <a:solidFill>
                  <a:srgbClr val="C00000"/>
                </a:solidFill>
              </a:rPr>
              <a:t>criminal penalties </a:t>
            </a:r>
            <a:r>
              <a:rPr lang="en-US" dirty="0"/>
              <a:t>apply in addition to the penalties under the Ethics Act.</a:t>
            </a:r>
          </a:p>
          <a:p>
            <a:pPr marL="0" indent="0">
              <a:buNone/>
            </a:pP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123</a:t>
            </a:fld>
            <a:endParaRPr lang="en-US" dirty="0"/>
          </a:p>
        </p:txBody>
      </p:sp>
    </p:spTree>
    <p:extLst>
      <p:ext uri="{BB962C8B-B14F-4D97-AF65-F5344CB8AC3E}">
        <p14:creationId xmlns:p14="http://schemas.microsoft.com/office/powerpoint/2010/main" val="45970900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Part </a:t>
            </a:r>
            <a:r>
              <a:rPr lang="en-US" sz="4000" dirty="0" smtClean="0"/>
              <a:t>3</a:t>
            </a:r>
            <a:r>
              <a:rPr lang="en-US" dirty="0" smtClean="0"/>
              <a:t/>
            </a:r>
            <a:br>
              <a:rPr lang="en-US" dirty="0" smtClean="0"/>
            </a:br>
            <a:r>
              <a:rPr lang="en-US" dirty="0" smtClean="0"/>
              <a:t>Where </a:t>
            </a:r>
            <a:r>
              <a:rPr lang="en-US" dirty="0"/>
              <a:t>to Go for Answers</a:t>
            </a:r>
            <a:br>
              <a:rPr lang="en-US" dirty="0"/>
            </a:br>
            <a:endParaRPr lang="en-US" dirty="0"/>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124</a:t>
            </a:fld>
            <a:endParaRPr lang="en-US"/>
          </a:p>
        </p:txBody>
      </p:sp>
    </p:spTree>
    <p:extLst>
      <p:ext uri="{BB962C8B-B14F-4D97-AF65-F5344CB8AC3E}">
        <p14:creationId xmlns:p14="http://schemas.microsoft.com/office/powerpoint/2010/main" val="7482021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 I Go for Answers?</a:t>
            </a:r>
          </a:p>
        </p:txBody>
      </p:sp>
      <p:sp>
        <p:nvSpPr>
          <p:cNvPr id="3" name="Content Placeholder 2"/>
          <p:cNvSpPr>
            <a:spLocks noGrp="1"/>
          </p:cNvSpPr>
          <p:nvPr>
            <p:ph idx="1"/>
          </p:nvPr>
        </p:nvSpPr>
        <p:spPr/>
        <p:txBody>
          <a:bodyPr/>
          <a:lstStyle/>
          <a:p>
            <a:pPr marL="0" indent="0">
              <a:buNone/>
            </a:pPr>
            <a:r>
              <a:rPr lang="en-US" dirty="0"/>
              <a:t>If you have questions about the Ethics Act, ask your </a:t>
            </a:r>
            <a:r>
              <a:rPr lang="en-US" b="1" dirty="0">
                <a:solidFill>
                  <a:srgbClr val="C00000"/>
                </a:solidFill>
              </a:rPr>
              <a:t>designated ethics supervisor</a:t>
            </a:r>
            <a:r>
              <a:rPr lang="en-US" dirty="0"/>
              <a:t>.</a:t>
            </a:r>
          </a:p>
          <a:p>
            <a:pPr marL="0" indent="0">
              <a:buNone/>
            </a:pPr>
            <a:r>
              <a:rPr lang="en-US" dirty="0"/>
              <a:t>Each executive branch department, agency, board, and commission has a designated ethics supervisor.</a:t>
            </a:r>
          </a:p>
          <a:p>
            <a:pPr marL="0" indent="0">
              <a:buNone/>
            </a:pPr>
            <a:r>
              <a:rPr lang="en-US" dirty="0"/>
              <a:t>If you don’t know who your designated ethics supervisor is, your work supervisor can help you find out.</a:t>
            </a:r>
          </a:p>
          <a:p>
            <a:pPr marL="0" indent="0">
              <a:buNone/>
            </a:pPr>
            <a:r>
              <a:rPr lang="en-US" dirty="0"/>
              <a:t>If your designated ethics supervisor needs help to answer your questions, he or she may contact the </a:t>
            </a:r>
            <a:r>
              <a:rPr lang="en-US" b="1" dirty="0">
                <a:solidFill>
                  <a:srgbClr val="C00000"/>
                </a:solidFill>
              </a:rPr>
              <a:t>state ethics attorney</a:t>
            </a:r>
            <a:r>
              <a:rPr lang="en-US" dirty="0"/>
              <a:t>.</a:t>
            </a:r>
          </a:p>
          <a:p>
            <a:endParaRPr lang="en-US" dirty="0"/>
          </a:p>
        </p:txBody>
      </p:sp>
      <p:sp>
        <p:nvSpPr>
          <p:cNvPr id="4" name="Footer Placeholder 3"/>
          <p:cNvSpPr>
            <a:spLocks noGrp="1"/>
          </p:cNvSpPr>
          <p:nvPr>
            <p:ph type="ftr" sz="quarter" idx="11"/>
          </p:nvPr>
        </p:nvSpPr>
        <p:spPr/>
        <p:txBody>
          <a:bodyPr/>
          <a:lstStyle/>
          <a:p>
            <a:pPr algn="l"/>
            <a:r>
              <a:rPr lang="en-US" dirty="0" smtClean="0"/>
              <a:t>Ethics for Alaska’s Executive Branch: A Self-Guided Training Tool</a:t>
            </a:r>
          </a:p>
        </p:txBody>
      </p:sp>
      <p:sp>
        <p:nvSpPr>
          <p:cNvPr id="5" name="Slide Number Placeholder 4"/>
          <p:cNvSpPr>
            <a:spLocks noGrp="1"/>
          </p:cNvSpPr>
          <p:nvPr>
            <p:ph type="sldNum" sz="quarter" idx="12"/>
          </p:nvPr>
        </p:nvSpPr>
        <p:spPr/>
        <p:txBody>
          <a:bodyPr/>
          <a:lstStyle/>
          <a:p>
            <a:fld id="{0DC93DB9-AB6B-40A4-A190-CC5D532CA4FD}" type="slidenum">
              <a:rPr lang="en-US" smtClean="0"/>
              <a:t>125</a:t>
            </a:fld>
            <a:endParaRPr lang="en-US" dirty="0"/>
          </a:p>
        </p:txBody>
      </p:sp>
    </p:spTree>
    <p:extLst>
      <p:ext uri="{BB962C8B-B14F-4D97-AF65-F5344CB8AC3E}">
        <p14:creationId xmlns:p14="http://schemas.microsoft.com/office/powerpoint/2010/main" val="281798025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Do I Go for Answers?</a:t>
            </a:r>
          </a:p>
        </p:txBody>
      </p:sp>
      <p:sp>
        <p:nvSpPr>
          <p:cNvPr id="3" name="Content Placeholder 2"/>
          <p:cNvSpPr>
            <a:spLocks noGrp="1"/>
          </p:cNvSpPr>
          <p:nvPr>
            <p:ph idx="1"/>
          </p:nvPr>
        </p:nvSpPr>
        <p:spPr/>
        <p:txBody>
          <a:bodyPr/>
          <a:lstStyle/>
          <a:p>
            <a:pPr marL="0" indent="0">
              <a:buNone/>
            </a:pPr>
            <a:r>
              <a:rPr lang="en-US" dirty="0"/>
              <a:t>You may also find information about the Ethics Act on the </a:t>
            </a:r>
            <a:r>
              <a:rPr lang="en-US" b="1" dirty="0">
                <a:solidFill>
                  <a:srgbClr val="C00000"/>
                </a:solidFill>
              </a:rPr>
              <a:t>Department of Law’s ethics web page</a:t>
            </a:r>
            <a:r>
              <a:rPr lang="en-US" dirty="0"/>
              <a:t>:</a:t>
            </a:r>
          </a:p>
          <a:p>
            <a:pPr marL="0" indent="0">
              <a:buNone/>
            </a:pPr>
            <a:r>
              <a:rPr lang="en-US" dirty="0">
                <a:hlinkClick r:id="rId2"/>
              </a:rPr>
              <a:t>http://</a:t>
            </a:r>
            <a:r>
              <a:rPr lang="en-US" dirty="0" smtClean="0">
                <a:hlinkClick r:id="rId2"/>
              </a:rPr>
              <a:t>www.law.alaska.gov/doclibrary/ethics.html</a:t>
            </a:r>
            <a:r>
              <a:rPr lang="en-US" dirty="0" smtClean="0"/>
              <a:t>.</a:t>
            </a:r>
            <a:endParaRPr lang="en-US" dirty="0"/>
          </a:p>
          <a:p>
            <a:pPr marL="0" indent="0">
              <a:buNone/>
            </a:pPr>
            <a:endParaRPr lang="en-US" dirty="0"/>
          </a:p>
          <a:p>
            <a:pPr marL="0" indent="0">
              <a:buNone/>
            </a:pPr>
            <a:r>
              <a:rPr lang="en-US" dirty="0"/>
              <a:t>Advisory opinions interpreting the Ethics Act are available on the </a:t>
            </a:r>
            <a:r>
              <a:rPr lang="en-US" b="1" dirty="0">
                <a:solidFill>
                  <a:srgbClr val="C00000"/>
                </a:solidFill>
              </a:rPr>
              <a:t>Department of Law’s website</a:t>
            </a:r>
            <a:r>
              <a:rPr lang="en-US" dirty="0"/>
              <a:t>, at</a:t>
            </a:r>
          </a:p>
          <a:p>
            <a:pPr marL="0" indent="0">
              <a:buNone/>
            </a:pPr>
            <a:r>
              <a:rPr lang="en-US" dirty="0">
                <a:hlinkClick r:id="rId3"/>
              </a:rPr>
              <a:t>http://</a:t>
            </a:r>
            <a:r>
              <a:rPr lang="en-US" dirty="0" smtClean="0">
                <a:hlinkClick r:id="rId3"/>
              </a:rPr>
              <a:t>www.law.alaska.gov/doclibrary/opinions_index.html</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dirty="0" smtClean="0"/>
              <a:t>Ethics for Alaska’s Executive Branch: A Self-Guided Training Tool</a:t>
            </a:r>
          </a:p>
        </p:txBody>
      </p:sp>
      <p:sp>
        <p:nvSpPr>
          <p:cNvPr id="5" name="Slide Number Placeholder 4"/>
          <p:cNvSpPr>
            <a:spLocks noGrp="1"/>
          </p:cNvSpPr>
          <p:nvPr>
            <p:ph type="sldNum" sz="quarter" idx="12"/>
          </p:nvPr>
        </p:nvSpPr>
        <p:spPr/>
        <p:txBody>
          <a:bodyPr/>
          <a:lstStyle/>
          <a:p>
            <a:fld id="{0DC93DB9-AB6B-40A4-A190-CC5D532CA4FD}" type="slidenum">
              <a:rPr lang="en-US" smtClean="0"/>
              <a:t>126</a:t>
            </a:fld>
            <a:endParaRPr lang="en-US" dirty="0"/>
          </a:p>
        </p:txBody>
      </p:sp>
    </p:spTree>
    <p:extLst>
      <p:ext uri="{BB962C8B-B14F-4D97-AF65-F5344CB8AC3E}">
        <p14:creationId xmlns:p14="http://schemas.microsoft.com/office/powerpoint/2010/main" val="268562663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Conclusion</a:t>
            </a:r>
            <a:endParaRPr lang="en-US" dirty="0"/>
          </a:p>
        </p:txBody>
      </p:sp>
      <p:sp>
        <p:nvSpPr>
          <p:cNvPr id="3" name="Content Placeholder 2"/>
          <p:cNvSpPr>
            <a:spLocks noGrp="1"/>
          </p:cNvSpPr>
          <p:nvPr>
            <p:ph idx="1"/>
          </p:nvPr>
        </p:nvSpPr>
        <p:spPr/>
        <p:txBody>
          <a:bodyPr/>
          <a:lstStyle/>
          <a:p>
            <a:pPr marL="0" indent="0">
              <a:buNone/>
            </a:pPr>
            <a:r>
              <a:rPr lang="en-US" dirty="0"/>
              <a:t>Remember, </a:t>
            </a:r>
            <a:r>
              <a:rPr lang="en-US" b="1" dirty="0">
                <a:solidFill>
                  <a:srgbClr val="C00000"/>
                </a:solidFill>
              </a:rPr>
              <a:t>you</a:t>
            </a:r>
            <a:r>
              <a:rPr lang="en-US" dirty="0"/>
              <a:t> have the most important role in enforcing the Ethics Act.</a:t>
            </a:r>
          </a:p>
          <a:p>
            <a:pPr marL="0" indent="0">
              <a:buNone/>
            </a:pPr>
            <a:r>
              <a:rPr lang="en-US" dirty="0"/>
              <a:t>We’re all counting on you to</a:t>
            </a:r>
          </a:p>
          <a:p>
            <a:r>
              <a:rPr lang="en-US" dirty="0"/>
              <a:t>  </a:t>
            </a:r>
            <a:r>
              <a:rPr lang="en-US" b="1" dirty="0">
                <a:solidFill>
                  <a:srgbClr val="C00000"/>
                </a:solidFill>
              </a:rPr>
              <a:t>recognize</a:t>
            </a:r>
            <a:r>
              <a:rPr lang="en-US" dirty="0"/>
              <a:t> when there is an ethics issue;</a:t>
            </a:r>
          </a:p>
          <a:p>
            <a:r>
              <a:rPr lang="en-US" dirty="0"/>
              <a:t>  </a:t>
            </a:r>
            <a:r>
              <a:rPr lang="en-US" b="1" dirty="0">
                <a:solidFill>
                  <a:srgbClr val="C00000"/>
                </a:solidFill>
              </a:rPr>
              <a:t>report</a:t>
            </a:r>
            <a:r>
              <a:rPr lang="en-US" dirty="0"/>
              <a:t> it and ask for advice;</a:t>
            </a:r>
          </a:p>
          <a:p>
            <a:r>
              <a:rPr lang="en-US" dirty="0"/>
              <a:t>  </a:t>
            </a:r>
            <a:r>
              <a:rPr lang="en-US" b="1" dirty="0">
                <a:solidFill>
                  <a:srgbClr val="C00000"/>
                </a:solidFill>
              </a:rPr>
              <a:t>wait</a:t>
            </a:r>
            <a:r>
              <a:rPr lang="en-US" dirty="0"/>
              <a:t> for that advice; and</a:t>
            </a:r>
          </a:p>
          <a:p>
            <a:r>
              <a:rPr lang="en-US" dirty="0"/>
              <a:t>  </a:t>
            </a:r>
            <a:r>
              <a:rPr lang="en-US" b="1" dirty="0">
                <a:solidFill>
                  <a:srgbClr val="C00000"/>
                </a:solidFill>
              </a:rPr>
              <a:t>follow</a:t>
            </a:r>
            <a:r>
              <a:rPr lang="en-US" dirty="0"/>
              <a:t> the advice.</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127</a:t>
            </a:fld>
            <a:endParaRPr lang="en-US" dirty="0"/>
          </a:p>
        </p:txBody>
      </p:sp>
    </p:spTree>
    <p:extLst>
      <p:ext uri="{BB962C8B-B14F-4D97-AF65-F5344CB8AC3E}">
        <p14:creationId xmlns:p14="http://schemas.microsoft.com/office/powerpoint/2010/main" val="44986657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22363"/>
            <a:ext cx="12192000" cy="2387600"/>
          </a:xfrm>
        </p:spPr>
        <p:txBody>
          <a:bodyPr>
            <a:normAutofit/>
          </a:bodyPr>
          <a:lstStyle/>
          <a:p>
            <a:r>
              <a:rPr lang="en-US" dirty="0"/>
              <a:t>Ethics for Alaska’s Executive </a:t>
            </a:r>
            <a:r>
              <a:rPr lang="en-US" dirty="0" smtClean="0"/>
              <a:t>Branch</a:t>
            </a:r>
            <a:endParaRPr lang="en-US" dirty="0"/>
          </a:p>
        </p:txBody>
      </p:sp>
      <p:sp>
        <p:nvSpPr>
          <p:cNvPr id="3" name="Subtitle 2"/>
          <p:cNvSpPr>
            <a:spLocks noGrp="1"/>
          </p:cNvSpPr>
          <p:nvPr>
            <p:ph type="subTitle" idx="1"/>
          </p:nvPr>
        </p:nvSpPr>
        <p:spPr/>
        <p:txBody>
          <a:bodyPr>
            <a:normAutofit/>
          </a:bodyPr>
          <a:lstStyle/>
          <a:p>
            <a:r>
              <a:rPr lang="en-US" sz="4000" dirty="0"/>
              <a:t>Let’s keep the ethics light shining</a:t>
            </a:r>
            <a:r>
              <a:rPr lang="en-US" sz="4000" dirty="0" smtClean="0"/>
              <a:t>!</a:t>
            </a:r>
            <a:endParaRPr lang="en-US" sz="4000" dirty="0"/>
          </a:p>
        </p:txBody>
      </p:sp>
    </p:spTree>
    <p:extLst>
      <p:ext uri="{BB962C8B-B14F-4D97-AF65-F5344CB8AC3E}">
        <p14:creationId xmlns:p14="http://schemas.microsoft.com/office/powerpoint/2010/main" val="299242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Position </a:t>
            </a:r>
            <a:r>
              <a:rPr lang="en-US" dirty="0" smtClean="0"/>
              <a:t>– Your </a:t>
            </a:r>
            <a:r>
              <a:rPr lang="en-US" dirty="0"/>
              <a:t>Call</a:t>
            </a:r>
          </a:p>
        </p:txBody>
      </p:sp>
      <p:sp>
        <p:nvSpPr>
          <p:cNvPr id="3" name="Content Placeholder 2"/>
          <p:cNvSpPr>
            <a:spLocks noGrp="1"/>
          </p:cNvSpPr>
          <p:nvPr>
            <p:ph idx="1"/>
          </p:nvPr>
        </p:nvSpPr>
        <p:spPr/>
        <p:txBody>
          <a:bodyPr/>
          <a:lstStyle/>
          <a:p>
            <a:pPr marL="0" indent="0">
              <a:buNone/>
            </a:pPr>
            <a:r>
              <a:rPr lang="en-US" dirty="0"/>
              <a:t>Here’s an example for you to consider.  If your best friend’s son applies for a vacancy that you’re hiring to fill, what should you do:</a:t>
            </a:r>
          </a:p>
          <a:p>
            <a:pPr marL="514350" indent="-514350">
              <a:buFont typeface="+mj-lt"/>
              <a:buAutoNum type="arabicPeriod"/>
            </a:pPr>
            <a:r>
              <a:rPr lang="en-US" b="1" dirty="0">
                <a:solidFill>
                  <a:srgbClr val="C00000"/>
                </a:solidFill>
              </a:rPr>
              <a:t>have someone else make the decision;</a:t>
            </a:r>
          </a:p>
          <a:p>
            <a:pPr marL="514350" indent="-514350">
              <a:buFont typeface="+mj-lt"/>
              <a:buAutoNum type="arabicPeriod"/>
            </a:pPr>
            <a:r>
              <a:rPr lang="en-US" b="1" dirty="0">
                <a:solidFill>
                  <a:srgbClr val="C00000"/>
                </a:solidFill>
              </a:rPr>
              <a:t>give your friend’s son an advantage because you know he’s reliable; or</a:t>
            </a:r>
          </a:p>
          <a:p>
            <a:pPr marL="514350" indent="-514350">
              <a:buFont typeface="+mj-lt"/>
              <a:buAutoNum type="arabicPeriod"/>
            </a:pPr>
            <a:r>
              <a:rPr lang="en-US" b="1" dirty="0">
                <a:solidFill>
                  <a:srgbClr val="C00000"/>
                </a:solidFill>
              </a:rPr>
              <a:t>disclose the situation to your designated ethics supervisor and get advice on what to do?</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13</a:t>
            </a:fld>
            <a:endParaRPr lang="en-US" dirty="0"/>
          </a:p>
        </p:txBody>
      </p:sp>
    </p:spTree>
    <p:extLst>
      <p:ext uri="{BB962C8B-B14F-4D97-AF65-F5344CB8AC3E}">
        <p14:creationId xmlns:p14="http://schemas.microsoft.com/office/powerpoint/2010/main" val="37226969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of Official Position </a:t>
            </a:r>
            <a:r>
              <a:rPr lang="en-US" dirty="0" smtClean="0"/>
              <a:t>– Your </a:t>
            </a:r>
            <a:r>
              <a:rPr lang="en-US" dirty="0"/>
              <a:t>Call</a:t>
            </a:r>
          </a:p>
        </p:txBody>
      </p:sp>
      <p:sp>
        <p:nvSpPr>
          <p:cNvPr id="3" name="Content Placeholder 2"/>
          <p:cNvSpPr>
            <a:spLocks noGrp="1"/>
          </p:cNvSpPr>
          <p:nvPr>
            <p:ph idx="1"/>
          </p:nvPr>
        </p:nvSpPr>
        <p:spPr/>
        <p:txBody>
          <a:bodyPr>
            <a:normAutofit/>
          </a:bodyPr>
          <a:lstStyle/>
          <a:p>
            <a:pPr marL="0" indent="0">
              <a:buNone/>
            </a:pPr>
            <a:r>
              <a:rPr lang="en-US" dirty="0"/>
              <a:t>What did you decide</a:t>
            </a:r>
            <a:r>
              <a:rPr lang="en-US" dirty="0" smtClean="0"/>
              <a:t>?</a:t>
            </a:r>
            <a:endParaRPr lang="en-US" dirty="0"/>
          </a:p>
          <a:p>
            <a:r>
              <a:rPr lang="en-US" b="1" dirty="0">
                <a:solidFill>
                  <a:srgbClr val="C00000"/>
                </a:solidFill>
              </a:rPr>
              <a:t>The best answers are 1 and 3 </a:t>
            </a:r>
            <a:r>
              <a:rPr lang="en-US" dirty="0"/>
              <a:t>– either (1) get someone else to make the decision, or (3) disclose the situation and seek advice from your designated ethics supervisor</a:t>
            </a:r>
            <a:r>
              <a:rPr lang="en-US" dirty="0" smtClean="0"/>
              <a:t>.</a:t>
            </a:r>
            <a:endParaRPr lang="en-US" dirty="0"/>
          </a:p>
          <a:p>
            <a:r>
              <a:rPr lang="en-US" dirty="0"/>
              <a:t>If you hire your friend’s son because he is your best friend’s son – not because he is the best applicant – you violate the Ethics Act by granting him an unwarranted benefit</a:t>
            </a:r>
            <a:r>
              <a:rPr lang="en-US" dirty="0" smtClean="0"/>
              <a:t>.</a:t>
            </a:r>
            <a:endParaRPr lang="en-US" dirty="0"/>
          </a:p>
          <a:p>
            <a:r>
              <a:rPr lang="en-US" b="1" dirty="0">
                <a:solidFill>
                  <a:srgbClr val="C00000"/>
                </a:solidFill>
              </a:rPr>
              <a:t>Answer 2 is not as good a choice </a:t>
            </a:r>
            <a:r>
              <a:rPr lang="en-US" dirty="0"/>
              <a:t>because, if you hire him without disclosing that he’s your best friend’s son, others may claim that you violated the Ethics Act.</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14</a:t>
            </a:fld>
            <a:endParaRPr lang="en-US" dirty="0"/>
          </a:p>
        </p:txBody>
      </p:sp>
    </p:spTree>
    <p:extLst>
      <p:ext uri="{BB962C8B-B14F-4D97-AF65-F5344CB8AC3E}">
        <p14:creationId xmlns:p14="http://schemas.microsoft.com/office/powerpoint/2010/main" val="676705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of Official Position</a:t>
            </a:r>
          </a:p>
        </p:txBody>
      </p:sp>
      <p:sp>
        <p:nvSpPr>
          <p:cNvPr id="3" name="Content Placeholder 2"/>
          <p:cNvSpPr>
            <a:spLocks noGrp="1"/>
          </p:cNvSpPr>
          <p:nvPr>
            <p:ph idx="1"/>
          </p:nvPr>
        </p:nvSpPr>
        <p:spPr/>
        <p:txBody>
          <a:bodyPr/>
          <a:lstStyle/>
          <a:p>
            <a:pPr marL="0" indent="0">
              <a:buNone/>
            </a:pPr>
            <a:r>
              <a:rPr lang="en-US" altLang="en-US" dirty="0"/>
              <a:t>The Ethics Act also prohibits using or attempting to use an official position to seek other employment or contracts.  </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15</a:t>
            </a:fld>
            <a:endParaRPr lang="en-US" dirty="0"/>
          </a:p>
        </p:txBody>
      </p:sp>
    </p:spTree>
    <p:extLst>
      <p:ext uri="{BB962C8B-B14F-4D97-AF65-F5344CB8AC3E}">
        <p14:creationId xmlns:p14="http://schemas.microsoft.com/office/powerpoint/2010/main" val="4390627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Position </a:t>
            </a:r>
            <a:r>
              <a:rPr lang="en-US" dirty="0" smtClean="0"/>
              <a:t>– Your </a:t>
            </a:r>
            <a:r>
              <a:rPr lang="en-US" dirty="0"/>
              <a:t>Call</a:t>
            </a:r>
          </a:p>
        </p:txBody>
      </p:sp>
      <p:sp>
        <p:nvSpPr>
          <p:cNvPr id="3" name="Content Placeholder 2"/>
          <p:cNvSpPr>
            <a:spLocks noGrp="1"/>
          </p:cNvSpPr>
          <p:nvPr>
            <p:ph idx="1"/>
          </p:nvPr>
        </p:nvSpPr>
        <p:spPr/>
        <p:txBody>
          <a:bodyPr/>
          <a:lstStyle/>
          <a:p>
            <a:pPr marL="0" indent="0">
              <a:buNone/>
            </a:pPr>
            <a:r>
              <a:rPr lang="en-US" dirty="0"/>
              <a:t>Let’s say you want to find a job in the private sector.  What does the Ethics Act </a:t>
            </a:r>
            <a:r>
              <a:rPr lang="en-US" b="1" dirty="0">
                <a:solidFill>
                  <a:srgbClr val="C00000"/>
                </a:solidFill>
              </a:rPr>
              <a:t>prohibit</a:t>
            </a:r>
            <a:r>
              <a:rPr lang="en-US" dirty="0"/>
              <a:t> you from doing:</a:t>
            </a:r>
          </a:p>
          <a:p>
            <a:pPr marL="514350" indent="-514350">
              <a:buFont typeface="+mj-lt"/>
              <a:buAutoNum type="arabicPeriod"/>
            </a:pPr>
            <a:r>
              <a:rPr lang="en-US" b="1" dirty="0">
                <a:solidFill>
                  <a:srgbClr val="C00000"/>
                </a:solidFill>
              </a:rPr>
              <a:t>applying for work with any private employer that does business with the state;</a:t>
            </a:r>
          </a:p>
          <a:p>
            <a:pPr marL="514350" indent="-514350">
              <a:buFont typeface="+mj-lt"/>
              <a:buAutoNum type="arabicPeriod"/>
            </a:pPr>
            <a:r>
              <a:rPr lang="en-US" b="1" dirty="0">
                <a:solidFill>
                  <a:srgbClr val="C00000"/>
                </a:solidFill>
              </a:rPr>
              <a:t>giving favorable treatment in your state job to a company because you want that company to hire you; or</a:t>
            </a:r>
          </a:p>
          <a:p>
            <a:pPr marL="514350" indent="-514350">
              <a:buFont typeface="+mj-lt"/>
              <a:buAutoNum type="arabicPeriod"/>
            </a:pPr>
            <a:r>
              <a:rPr lang="en-US" b="1" dirty="0">
                <a:solidFill>
                  <a:srgbClr val="C00000"/>
                </a:solidFill>
              </a:rPr>
              <a:t>telling your co-workers that you are leaving?</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16</a:t>
            </a:fld>
            <a:endParaRPr lang="en-US" dirty="0"/>
          </a:p>
        </p:txBody>
      </p:sp>
    </p:spTree>
    <p:extLst>
      <p:ext uri="{BB962C8B-B14F-4D97-AF65-F5344CB8AC3E}">
        <p14:creationId xmlns:p14="http://schemas.microsoft.com/office/powerpoint/2010/main" val="15571384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Position </a:t>
            </a:r>
            <a:r>
              <a:rPr lang="en-US" dirty="0" smtClean="0"/>
              <a:t>– Your </a:t>
            </a:r>
            <a:r>
              <a:rPr lang="en-US" dirty="0"/>
              <a:t>Call</a:t>
            </a:r>
          </a:p>
        </p:txBody>
      </p:sp>
      <p:sp>
        <p:nvSpPr>
          <p:cNvPr id="3" name="Content Placeholder 2"/>
          <p:cNvSpPr>
            <a:spLocks noGrp="1"/>
          </p:cNvSpPr>
          <p:nvPr>
            <p:ph idx="1"/>
          </p:nvPr>
        </p:nvSpPr>
        <p:spPr/>
        <p:txBody>
          <a:bodyPr>
            <a:normAutofit/>
          </a:bodyPr>
          <a:lstStyle/>
          <a:p>
            <a:r>
              <a:rPr lang="en-US" b="1" dirty="0">
                <a:solidFill>
                  <a:srgbClr val="C00000"/>
                </a:solidFill>
              </a:rPr>
              <a:t>The correct answer is 2 </a:t>
            </a:r>
            <a:r>
              <a:rPr lang="en-US" dirty="0"/>
              <a:t>– the Ethics Act </a:t>
            </a:r>
            <a:r>
              <a:rPr lang="en-US" b="1" dirty="0">
                <a:solidFill>
                  <a:srgbClr val="C00000"/>
                </a:solidFill>
              </a:rPr>
              <a:t>prohibits</a:t>
            </a:r>
            <a:r>
              <a:rPr lang="en-US" dirty="0"/>
              <a:t> you from giving favorable treatment in your state job to a company because you want that company to hire you</a:t>
            </a:r>
            <a:r>
              <a:rPr lang="en-US" dirty="0" smtClean="0"/>
              <a:t>.</a:t>
            </a:r>
            <a:endParaRPr lang="en-US" dirty="0"/>
          </a:p>
          <a:p>
            <a:r>
              <a:rPr lang="en-US" b="1" dirty="0">
                <a:solidFill>
                  <a:srgbClr val="C00000"/>
                </a:solidFill>
              </a:rPr>
              <a:t>Answer 1 is wrong </a:t>
            </a:r>
            <a:r>
              <a:rPr lang="en-US" dirty="0"/>
              <a:t>because, although the Ethics Act includes some restrictions on your work after leaving state service, it does not prohibit you from going to work for any company that does business with the state</a:t>
            </a:r>
            <a:r>
              <a:rPr lang="en-US" dirty="0" smtClean="0"/>
              <a:t>.</a:t>
            </a:r>
            <a:endParaRPr lang="en-US" dirty="0"/>
          </a:p>
          <a:p>
            <a:r>
              <a:rPr lang="en-US" b="1" dirty="0">
                <a:solidFill>
                  <a:srgbClr val="C00000"/>
                </a:solidFill>
              </a:rPr>
              <a:t>Answer 3 is wrong </a:t>
            </a:r>
            <a:r>
              <a:rPr lang="en-US" dirty="0"/>
              <a:t>because the Ethics Act does not, of course, prohibit you from telling co-workers that you are leaving state service. </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17</a:t>
            </a:fld>
            <a:endParaRPr lang="en-US" dirty="0"/>
          </a:p>
        </p:txBody>
      </p:sp>
    </p:spTree>
    <p:extLst>
      <p:ext uri="{BB962C8B-B14F-4D97-AF65-F5344CB8AC3E}">
        <p14:creationId xmlns:p14="http://schemas.microsoft.com/office/powerpoint/2010/main" val="2255156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of Official Position</a:t>
            </a:r>
          </a:p>
        </p:txBody>
      </p:sp>
      <p:sp>
        <p:nvSpPr>
          <p:cNvPr id="3" name="Content Placeholder 2"/>
          <p:cNvSpPr>
            <a:spLocks noGrp="1"/>
          </p:cNvSpPr>
          <p:nvPr>
            <p:ph idx="1"/>
          </p:nvPr>
        </p:nvSpPr>
        <p:spPr/>
        <p:txBody>
          <a:bodyPr/>
          <a:lstStyle/>
          <a:p>
            <a:r>
              <a:rPr lang="en-US" dirty="0"/>
              <a:t>The Ethics Act also prohibits accepting, receiving, or soliciting compensation from anyone other than the state for performing official duties</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18</a:t>
            </a:fld>
            <a:endParaRPr lang="en-US" dirty="0"/>
          </a:p>
        </p:txBody>
      </p:sp>
    </p:spTree>
    <p:extLst>
      <p:ext uri="{BB962C8B-B14F-4D97-AF65-F5344CB8AC3E}">
        <p14:creationId xmlns:p14="http://schemas.microsoft.com/office/powerpoint/2010/main" val="1042606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Misuse of Official Position </a:t>
            </a:r>
            <a:r>
              <a:rPr lang="en-US" dirty="0" smtClean="0"/>
              <a:t>– Your Call</a:t>
            </a:r>
            <a:endParaRPr lang="en-US" dirty="0"/>
          </a:p>
        </p:txBody>
      </p:sp>
      <p:sp>
        <p:nvSpPr>
          <p:cNvPr id="3" name="Content Placeholder 2"/>
          <p:cNvSpPr>
            <a:spLocks noGrp="1"/>
          </p:cNvSpPr>
          <p:nvPr>
            <p:ph idx="1"/>
          </p:nvPr>
        </p:nvSpPr>
        <p:spPr/>
        <p:txBody>
          <a:bodyPr/>
          <a:lstStyle/>
          <a:p>
            <a:pPr marL="0" indent="0">
              <a:buNone/>
            </a:pPr>
            <a:r>
              <a:rPr lang="en-US" altLang="en-US" dirty="0"/>
              <a:t>Imagine that a customer offers you a small tip – say $5.00 – for being very helpful in doing your state job.  Does the Ethics Act allow you to accept it? </a:t>
            </a:r>
            <a:endParaRPr lang="en-US" altLang="en-US" dirty="0" smtClean="0"/>
          </a:p>
          <a:p>
            <a:r>
              <a:rPr lang="en-US" altLang="en-US" b="1" dirty="0">
                <a:solidFill>
                  <a:srgbClr val="C00000"/>
                </a:solidFill>
              </a:rPr>
              <a:t>No</a:t>
            </a:r>
            <a:r>
              <a:rPr lang="en-US" altLang="en-US" dirty="0"/>
              <a:t>, because the tip would be a payment from someone other than the state for performing your official duties</a:t>
            </a:r>
            <a:r>
              <a:rPr lang="en-US" altLang="en-US" dirty="0" smtClean="0"/>
              <a:t>.</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19</a:t>
            </a:fld>
            <a:endParaRPr lang="en-US" dirty="0"/>
          </a:p>
        </p:txBody>
      </p:sp>
    </p:spTree>
    <p:extLst>
      <p:ext uri="{BB962C8B-B14F-4D97-AF65-F5344CB8AC3E}">
        <p14:creationId xmlns:p14="http://schemas.microsoft.com/office/powerpoint/2010/main" val="2542071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 of This Training</a:t>
            </a:r>
          </a:p>
        </p:txBody>
      </p:sp>
      <p:sp>
        <p:nvSpPr>
          <p:cNvPr id="3" name="Content Placeholder 2"/>
          <p:cNvSpPr>
            <a:spLocks noGrp="1"/>
          </p:cNvSpPr>
          <p:nvPr>
            <p:ph idx="1"/>
          </p:nvPr>
        </p:nvSpPr>
        <p:spPr/>
        <p:txBody>
          <a:bodyPr/>
          <a:lstStyle/>
          <a:p>
            <a:pPr>
              <a:buFontTx/>
              <a:buNone/>
            </a:pPr>
            <a:r>
              <a:rPr lang="en-US" altLang="en-US" dirty="0"/>
              <a:t>This training will help you understand</a:t>
            </a:r>
          </a:p>
          <a:p>
            <a:r>
              <a:rPr lang="en-US" altLang="en-US" dirty="0"/>
              <a:t>what the Alaska Executive Branch Ethics Act requires;</a:t>
            </a:r>
          </a:p>
          <a:p>
            <a:r>
              <a:rPr lang="en-US" altLang="en-US" dirty="0"/>
              <a:t>how the Ethics Act works; and</a:t>
            </a:r>
          </a:p>
          <a:p>
            <a:r>
              <a:rPr lang="en-US" altLang="en-US" dirty="0"/>
              <a:t>where to go for answers about the Act.</a:t>
            </a:r>
          </a:p>
          <a:p>
            <a:endParaRPr lang="en-US" dirty="0"/>
          </a:p>
        </p:txBody>
      </p:sp>
      <p:sp>
        <p:nvSpPr>
          <p:cNvPr id="4" name="Footer Placeholder 3"/>
          <p:cNvSpPr>
            <a:spLocks noGrp="1"/>
          </p:cNvSpPr>
          <p:nvPr>
            <p:ph type="ftr" sz="quarter" idx="11"/>
          </p:nvPr>
        </p:nvSpPr>
        <p:spPr/>
        <p:txBody>
          <a:bodyPr anchor="b"/>
          <a:lstStyle/>
          <a:p>
            <a:pPr algn="l"/>
            <a:r>
              <a:rPr lang="en-US" dirty="0"/>
              <a:t>Ethics for Alaska’s Executive Branch: A Self-Guided Training </a:t>
            </a:r>
            <a:r>
              <a:rPr lang="en-US" dirty="0" smtClean="0"/>
              <a:t>Tool</a:t>
            </a:r>
            <a:endParaRPr lang="en-US" dirty="0"/>
          </a:p>
        </p:txBody>
      </p:sp>
      <p:sp>
        <p:nvSpPr>
          <p:cNvPr id="5" name="Slide Number Placeholder 4"/>
          <p:cNvSpPr>
            <a:spLocks noGrp="1"/>
          </p:cNvSpPr>
          <p:nvPr>
            <p:ph type="sldNum" sz="quarter" idx="12"/>
          </p:nvPr>
        </p:nvSpPr>
        <p:spPr/>
        <p:txBody>
          <a:bodyPr anchor="b"/>
          <a:lstStyle/>
          <a:p>
            <a:fld id="{0DC93DB9-AB6B-40A4-A190-CC5D532CA4FD}" type="slidenum">
              <a:rPr lang="en-US" smtClean="0"/>
              <a:t>2</a:t>
            </a:fld>
            <a:endParaRPr lang="en-US" dirty="0"/>
          </a:p>
        </p:txBody>
      </p:sp>
    </p:spTree>
    <p:extLst>
      <p:ext uri="{BB962C8B-B14F-4D97-AF65-F5344CB8AC3E}">
        <p14:creationId xmlns:p14="http://schemas.microsoft.com/office/powerpoint/2010/main" val="41694074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a:t>
            </a:r>
            <a:r>
              <a:rPr lang="en-US" dirty="0" smtClean="0"/>
              <a:t>Position</a:t>
            </a:r>
            <a:endParaRPr lang="en-US" dirty="0"/>
          </a:p>
        </p:txBody>
      </p:sp>
      <p:sp>
        <p:nvSpPr>
          <p:cNvPr id="3" name="Content Placeholder 2"/>
          <p:cNvSpPr>
            <a:spLocks noGrp="1"/>
          </p:cNvSpPr>
          <p:nvPr>
            <p:ph idx="1"/>
          </p:nvPr>
        </p:nvSpPr>
        <p:spPr/>
        <p:txBody>
          <a:bodyPr/>
          <a:lstStyle/>
          <a:p>
            <a:r>
              <a:rPr lang="en-US" dirty="0"/>
              <a:t>Another type of misuse of official position is using state time, property, equipment, or other facilities to benefit “</a:t>
            </a:r>
            <a:r>
              <a:rPr lang="en-US" b="1" dirty="0">
                <a:solidFill>
                  <a:srgbClr val="C00000"/>
                </a:solidFill>
              </a:rPr>
              <a:t>personal or financial interests</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20</a:t>
            </a:fld>
            <a:endParaRPr lang="en-US" dirty="0"/>
          </a:p>
        </p:txBody>
      </p:sp>
    </p:spTree>
    <p:extLst>
      <p:ext uri="{BB962C8B-B14F-4D97-AF65-F5344CB8AC3E}">
        <p14:creationId xmlns:p14="http://schemas.microsoft.com/office/powerpoint/2010/main" val="5939719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of Official Position</a:t>
            </a:r>
          </a:p>
        </p:txBody>
      </p:sp>
      <p:sp>
        <p:nvSpPr>
          <p:cNvPr id="3" name="Content Placeholder 2"/>
          <p:cNvSpPr>
            <a:spLocks noGrp="1"/>
          </p:cNvSpPr>
          <p:nvPr>
            <p:ph idx="1"/>
          </p:nvPr>
        </p:nvSpPr>
        <p:spPr/>
        <p:txBody>
          <a:bodyPr/>
          <a:lstStyle/>
          <a:p>
            <a:r>
              <a:rPr lang="en-US" dirty="0"/>
              <a:t>“</a:t>
            </a:r>
            <a:r>
              <a:rPr lang="en-US" b="1" dirty="0">
                <a:solidFill>
                  <a:srgbClr val="C00000"/>
                </a:solidFill>
              </a:rPr>
              <a:t>Personal interests</a:t>
            </a:r>
            <a:r>
              <a:rPr lang="en-US" dirty="0"/>
              <a:t>” include an interest, membership, or other involvement in any organization from which anyone receives a benefit</a:t>
            </a:r>
            <a:r>
              <a:rPr lang="en-US" dirty="0" smtClean="0"/>
              <a:t>.</a:t>
            </a:r>
          </a:p>
          <a:p>
            <a:r>
              <a:rPr lang="en-US" dirty="0"/>
              <a:t>It doesn’t matter whether that organization is fraternal, nonprofit, for profit, charitable, or political</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21</a:t>
            </a:fld>
            <a:endParaRPr lang="en-US" dirty="0"/>
          </a:p>
        </p:txBody>
      </p:sp>
    </p:spTree>
    <p:extLst>
      <p:ext uri="{BB962C8B-B14F-4D97-AF65-F5344CB8AC3E}">
        <p14:creationId xmlns:p14="http://schemas.microsoft.com/office/powerpoint/2010/main" val="22996704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of Official Position</a:t>
            </a:r>
          </a:p>
        </p:txBody>
      </p:sp>
      <p:sp>
        <p:nvSpPr>
          <p:cNvPr id="3" name="Content Placeholder 2"/>
          <p:cNvSpPr>
            <a:spLocks noGrp="1"/>
          </p:cNvSpPr>
          <p:nvPr>
            <p:ph idx="1"/>
          </p:nvPr>
        </p:nvSpPr>
        <p:spPr/>
        <p:txBody>
          <a:bodyPr/>
          <a:lstStyle/>
          <a:p>
            <a:r>
              <a:rPr lang="en-US" dirty="0"/>
              <a:t>“</a:t>
            </a:r>
            <a:r>
              <a:rPr lang="en-US" b="1" dirty="0">
                <a:solidFill>
                  <a:srgbClr val="C00000"/>
                </a:solidFill>
              </a:rPr>
              <a:t>Financial interests</a:t>
            </a:r>
            <a:r>
              <a:rPr lang="en-US" dirty="0"/>
              <a:t>” include an involvement or ownership interest in a business, property, or other relationship that is a source of income or from which a financial benefit has been received or is expected</a:t>
            </a:r>
            <a:r>
              <a:rPr lang="en-US" dirty="0" smtClean="0"/>
              <a:t>.</a:t>
            </a:r>
          </a:p>
          <a:p>
            <a:r>
              <a:rPr lang="en-US" dirty="0"/>
              <a:t>“</a:t>
            </a:r>
            <a:r>
              <a:rPr lang="en-US" b="1" dirty="0">
                <a:solidFill>
                  <a:srgbClr val="C00000"/>
                </a:solidFill>
              </a:rPr>
              <a:t>Financial interests</a:t>
            </a:r>
            <a:r>
              <a:rPr lang="en-US" dirty="0"/>
              <a:t>” also include holding a position such as an officer, director, trustee, partner, employee, or manager in a business</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22</a:t>
            </a:fld>
            <a:endParaRPr lang="en-US" dirty="0"/>
          </a:p>
        </p:txBody>
      </p:sp>
    </p:spTree>
    <p:extLst>
      <p:ext uri="{BB962C8B-B14F-4D97-AF65-F5344CB8AC3E}">
        <p14:creationId xmlns:p14="http://schemas.microsoft.com/office/powerpoint/2010/main" val="22177638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a:t>
            </a:r>
            <a:r>
              <a:rPr lang="en-US" dirty="0" smtClean="0"/>
              <a:t>Position</a:t>
            </a:r>
            <a:endParaRPr lang="en-US" dirty="0"/>
          </a:p>
        </p:txBody>
      </p:sp>
      <p:sp>
        <p:nvSpPr>
          <p:cNvPr id="3" name="Content Placeholder 2"/>
          <p:cNvSpPr>
            <a:spLocks noGrp="1"/>
          </p:cNvSpPr>
          <p:nvPr>
            <p:ph idx="1"/>
          </p:nvPr>
        </p:nvSpPr>
        <p:spPr/>
        <p:txBody>
          <a:bodyPr/>
          <a:lstStyle/>
          <a:p>
            <a:r>
              <a:rPr lang="en-US" dirty="0"/>
              <a:t>Under the Ethics Act, your “personal interests” and “financial interests” include not only your own interests, but also the interests of your “</a:t>
            </a:r>
            <a:r>
              <a:rPr lang="en-US" b="1" dirty="0">
                <a:solidFill>
                  <a:srgbClr val="C00000"/>
                </a:solidFill>
              </a:rPr>
              <a:t>immediate family members</a:t>
            </a:r>
            <a:r>
              <a:rPr lang="en-US" dirty="0"/>
              <a:t>.”</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23</a:t>
            </a:fld>
            <a:endParaRPr lang="en-US" dirty="0"/>
          </a:p>
        </p:txBody>
      </p:sp>
    </p:spTree>
    <p:extLst>
      <p:ext uri="{BB962C8B-B14F-4D97-AF65-F5344CB8AC3E}">
        <p14:creationId xmlns:p14="http://schemas.microsoft.com/office/powerpoint/2010/main" val="1571630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a:t>
            </a:r>
            <a:r>
              <a:rPr lang="en-US" dirty="0" smtClean="0"/>
              <a:t>Position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So, who are your “</a:t>
            </a:r>
            <a:r>
              <a:rPr lang="en-US" b="1" dirty="0">
                <a:solidFill>
                  <a:srgbClr val="C00000"/>
                </a:solidFill>
              </a:rPr>
              <a:t>immediate family members</a:t>
            </a:r>
            <a:r>
              <a:rPr lang="en-US" dirty="0"/>
              <a:t>”?  They include</a:t>
            </a:r>
            <a:r>
              <a:rPr lang="en-US" dirty="0" smtClean="0"/>
              <a:t>:</a:t>
            </a:r>
          </a:p>
          <a:p>
            <a:r>
              <a:rPr lang="en-US" dirty="0"/>
              <a:t>your </a:t>
            </a:r>
            <a:r>
              <a:rPr lang="en-US" b="1" dirty="0">
                <a:solidFill>
                  <a:srgbClr val="C00000"/>
                </a:solidFill>
              </a:rPr>
              <a:t>spouse or other person living with you </a:t>
            </a:r>
            <a:r>
              <a:rPr lang="en-US" dirty="0"/>
              <a:t>in a conjugal (marriage-like) relationship;</a:t>
            </a:r>
          </a:p>
          <a:p>
            <a:r>
              <a:rPr lang="en-US" dirty="0"/>
              <a:t>your </a:t>
            </a:r>
            <a:r>
              <a:rPr lang="en-US" b="1" dirty="0">
                <a:solidFill>
                  <a:srgbClr val="C00000"/>
                </a:solidFill>
              </a:rPr>
              <a:t>children</a:t>
            </a:r>
            <a:r>
              <a:rPr lang="en-US" dirty="0"/>
              <a:t> (including stepchildren and adopted children);</a:t>
            </a:r>
          </a:p>
          <a:p>
            <a:r>
              <a:rPr lang="en-US" dirty="0"/>
              <a:t>your </a:t>
            </a:r>
            <a:r>
              <a:rPr lang="en-US" b="1" dirty="0">
                <a:solidFill>
                  <a:srgbClr val="C00000"/>
                </a:solidFill>
              </a:rPr>
              <a:t>parents, brothers, sisters, grandparents, aunts</a:t>
            </a:r>
            <a:r>
              <a:rPr lang="en-US" dirty="0"/>
              <a:t>, and </a:t>
            </a:r>
            <a:r>
              <a:rPr lang="en-US" b="1" dirty="0">
                <a:solidFill>
                  <a:srgbClr val="C00000"/>
                </a:solidFill>
              </a:rPr>
              <a:t>uncles</a:t>
            </a:r>
            <a:r>
              <a:rPr lang="en-US" dirty="0"/>
              <a:t>; and</a:t>
            </a:r>
          </a:p>
          <a:p>
            <a:r>
              <a:rPr lang="en-US" dirty="0"/>
              <a:t>your </a:t>
            </a:r>
            <a:r>
              <a:rPr lang="en-US" b="1" dirty="0">
                <a:solidFill>
                  <a:srgbClr val="C00000"/>
                </a:solidFill>
              </a:rPr>
              <a:t>spouse’s parents, brothers</a:t>
            </a:r>
            <a:r>
              <a:rPr lang="en-US" dirty="0"/>
              <a:t>, and </a:t>
            </a:r>
            <a:r>
              <a:rPr lang="en-US" b="1" dirty="0">
                <a:solidFill>
                  <a:srgbClr val="C00000"/>
                </a:solidFill>
              </a:rPr>
              <a:t>sisters</a:t>
            </a:r>
            <a:r>
              <a:rPr lang="en-US" dirty="0" smtClean="0"/>
              <a:t>.</a:t>
            </a:r>
          </a:p>
          <a:p>
            <a:pPr marL="0" indent="0">
              <a:buNone/>
            </a:pPr>
            <a:r>
              <a:rPr lang="en-US" dirty="0" smtClean="0"/>
              <a:t>“</a:t>
            </a:r>
            <a:r>
              <a:rPr lang="en-US" dirty="0"/>
              <a:t>Parents” include biological, adoptive, and step-parents</a:t>
            </a:r>
            <a:r>
              <a:rPr lang="en-US" dirty="0" smtClean="0"/>
              <a:t>.</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24</a:t>
            </a:fld>
            <a:endParaRPr lang="en-US" dirty="0"/>
          </a:p>
        </p:txBody>
      </p:sp>
    </p:spTree>
    <p:extLst>
      <p:ext uri="{BB962C8B-B14F-4D97-AF65-F5344CB8AC3E}">
        <p14:creationId xmlns:p14="http://schemas.microsoft.com/office/powerpoint/2010/main" val="39568949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Position </a:t>
            </a:r>
            <a:r>
              <a:rPr lang="en-US" dirty="0" smtClean="0"/>
              <a:t>– Your Call</a:t>
            </a:r>
            <a:endParaRPr lang="en-US" dirty="0"/>
          </a:p>
        </p:txBody>
      </p:sp>
      <p:sp>
        <p:nvSpPr>
          <p:cNvPr id="3" name="Content Placeholder 2"/>
          <p:cNvSpPr>
            <a:spLocks noGrp="1"/>
          </p:cNvSpPr>
          <p:nvPr>
            <p:ph idx="1"/>
          </p:nvPr>
        </p:nvSpPr>
        <p:spPr/>
        <p:txBody>
          <a:bodyPr/>
          <a:lstStyle/>
          <a:p>
            <a:pPr marL="0" indent="0">
              <a:buNone/>
            </a:pPr>
            <a:r>
              <a:rPr lang="en-US" dirty="0"/>
              <a:t>Try this one:  May you borrow a state vehicle on weekends and evenings to help your daughter make deliveries for her catering business</a:t>
            </a:r>
            <a:r>
              <a:rPr lang="en-US" dirty="0" smtClean="0"/>
              <a:t>?</a:t>
            </a:r>
          </a:p>
          <a:p>
            <a:r>
              <a:rPr lang="en-US" b="1" dirty="0">
                <a:solidFill>
                  <a:srgbClr val="C00000"/>
                </a:solidFill>
              </a:rPr>
              <a:t>No</a:t>
            </a:r>
            <a:r>
              <a:rPr lang="en-US" dirty="0"/>
              <a:t>, because you would be using state equipment to benefit your daughter’s financial interest in </a:t>
            </a:r>
            <a:r>
              <a:rPr lang="en-US" b="1" dirty="0">
                <a:solidFill>
                  <a:srgbClr val="C00000"/>
                </a:solidFill>
              </a:rPr>
              <a:t>her</a:t>
            </a:r>
            <a:r>
              <a:rPr lang="en-US" dirty="0"/>
              <a:t> business – and her financial interest is considered </a:t>
            </a:r>
            <a:r>
              <a:rPr lang="en-US" b="1" dirty="0">
                <a:solidFill>
                  <a:srgbClr val="C00000"/>
                </a:solidFill>
              </a:rPr>
              <a:t>your</a:t>
            </a:r>
            <a:r>
              <a:rPr lang="en-US" dirty="0"/>
              <a:t> financial interest under the Ethics Act</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25</a:t>
            </a:fld>
            <a:endParaRPr lang="en-US" dirty="0"/>
          </a:p>
        </p:txBody>
      </p:sp>
    </p:spTree>
    <p:extLst>
      <p:ext uri="{BB962C8B-B14F-4D97-AF65-F5344CB8AC3E}">
        <p14:creationId xmlns:p14="http://schemas.microsoft.com/office/powerpoint/2010/main" val="18204829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of Official Position</a:t>
            </a:r>
          </a:p>
        </p:txBody>
      </p:sp>
      <p:sp>
        <p:nvSpPr>
          <p:cNvPr id="3" name="Content Placeholder 2"/>
          <p:cNvSpPr>
            <a:spLocks noGrp="1"/>
          </p:cNvSpPr>
          <p:nvPr>
            <p:ph idx="1"/>
          </p:nvPr>
        </p:nvSpPr>
        <p:spPr/>
        <p:txBody>
          <a:bodyPr/>
          <a:lstStyle/>
          <a:p>
            <a:r>
              <a:rPr lang="en-US" dirty="0"/>
              <a:t>The Ethics Act allows exceptions when the financial interest involved is insignificant</a:t>
            </a:r>
            <a:r>
              <a:rPr lang="en-US" dirty="0" smtClean="0"/>
              <a:t>.</a:t>
            </a:r>
            <a:endParaRPr lang="en-US" dirty="0"/>
          </a:p>
          <a:p>
            <a:r>
              <a:rPr lang="en-US" dirty="0"/>
              <a:t>For example, the Act </a:t>
            </a:r>
            <a:r>
              <a:rPr lang="en-US" b="1" dirty="0">
                <a:solidFill>
                  <a:srgbClr val="C00000"/>
                </a:solidFill>
              </a:rPr>
              <a:t>presumes</a:t>
            </a:r>
            <a:r>
              <a:rPr lang="en-US" dirty="0"/>
              <a:t> that stock or other ownership interest in a business is insignificant if the value of the stock or other ownership interest is less than $5,000</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26</a:t>
            </a:fld>
            <a:endParaRPr lang="en-US" dirty="0"/>
          </a:p>
        </p:txBody>
      </p:sp>
    </p:spTree>
    <p:extLst>
      <p:ext uri="{BB962C8B-B14F-4D97-AF65-F5344CB8AC3E}">
        <p14:creationId xmlns:p14="http://schemas.microsoft.com/office/powerpoint/2010/main" val="22048192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Position </a:t>
            </a:r>
            <a:r>
              <a:rPr lang="en-US" dirty="0" smtClean="0"/>
              <a:t>– Your Call</a:t>
            </a:r>
            <a:endParaRPr lang="en-US" dirty="0"/>
          </a:p>
        </p:txBody>
      </p:sp>
      <p:sp>
        <p:nvSpPr>
          <p:cNvPr id="3" name="Content Placeholder 2"/>
          <p:cNvSpPr>
            <a:spLocks noGrp="1"/>
          </p:cNvSpPr>
          <p:nvPr>
            <p:ph idx="1"/>
          </p:nvPr>
        </p:nvSpPr>
        <p:spPr/>
        <p:txBody>
          <a:bodyPr/>
          <a:lstStyle/>
          <a:p>
            <a:pPr marL="0" indent="0">
              <a:buNone/>
            </a:pPr>
            <a:r>
              <a:rPr lang="en-US" dirty="0"/>
              <a:t>Imagine, then, that you have stock worth $4,000 in a company.  Does the $5,000 presumption mean that the Ethics Act allows you to use state time and equipment to benefit that company?</a:t>
            </a:r>
          </a:p>
          <a:p>
            <a:r>
              <a:rPr lang="en-US" b="1" dirty="0">
                <a:solidFill>
                  <a:srgbClr val="C00000"/>
                </a:solidFill>
              </a:rPr>
              <a:t>No!  </a:t>
            </a:r>
            <a:r>
              <a:rPr lang="en-US" dirty="0"/>
              <a:t>The $5,000 presumption helps distinguish between insignificant and significant interests, but it doesn’t mean that all actions affecting “insignificant” interests are permitted. </a:t>
            </a:r>
            <a:r>
              <a:rPr lang="en-US" b="1" dirty="0">
                <a:solidFill>
                  <a:srgbClr val="C00000"/>
                </a:solidFill>
              </a:rPr>
              <a:t>If you have questions about using state time or equipment, ask your designated ethics supervisor for advice.</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27</a:t>
            </a:fld>
            <a:endParaRPr lang="en-US" dirty="0"/>
          </a:p>
        </p:txBody>
      </p:sp>
    </p:spTree>
    <p:extLst>
      <p:ext uri="{BB962C8B-B14F-4D97-AF65-F5344CB8AC3E}">
        <p14:creationId xmlns:p14="http://schemas.microsoft.com/office/powerpoint/2010/main" val="59319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a:t>
            </a:r>
            <a:r>
              <a:rPr lang="en-US" dirty="0" smtClean="0"/>
              <a:t>Position</a:t>
            </a:r>
            <a:endParaRPr lang="en-US" dirty="0"/>
          </a:p>
        </p:txBody>
      </p:sp>
      <p:sp>
        <p:nvSpPr>
          <p:cNvPr id="3" name="Content Placeholder 2"/>
          <p:cNvSpPr>
            <a:spLocks noGrp="1"/>
          </p:cNvSpPr>
          <p:nvPr>
            <p:ph idx="1"/>
          </p:nvPr>
        </p:nvSpPr>
        <p:spPr/>
        <p:txBody>
          <a:bodyPr/>
          <a:lstStyle/>
          <a:p>
            <a:pPr marL="0" indent="0">
              <a:buNone/>
            </a:pPr>
            <a:r>
              <a:rPr lang="en-US" dirty="0"/>
              <a:t>Another type of misuse of official position that the Ethics Act prohibits is taking or withholding “</a:t>
            </a:r>
            <a:r>
              <a:rPr lang="en-US" b="1" dirty="0">
                <a:solidFill>
                  <a:srgbClr val="C00000"/>
                </a:solidFill>
              </a:rPr>
              <a:t>official action</a:t>
            </a:r>
            <a:r>
              <a:rPr lang="en-US" dirty="0"/>
              <a:t>” on a matter if the person taking the action has a personal or financial interest in that matter</a:t>
            </a:r>
            <a:r>
              <a:rPr lang="en-US" dirty="0" smtClean="0"/>
              <a:t>.</a:t>
            </a:r>
          </a:p>
          <a:p>
            <a:r>
              <a:rPr lang="en-US" dirty="0"/>
              <a:t>“</a:t>
            </a:r>
            <a:r>
              <a:rPr lang="en-US" b="1" dirty="0">
                <a:solidFill>
                  <a:srgbClr val="C00000"/>
                </a:solidFill>
              </a:rPr>
              <a:t>Official action</a:t>
            </a:r>
            <a:r>
              <a:rPr lang="en-US" dirty="0"/>
              <a:t>” includes more than simply making the final decision or voting on a matter.  It also includes making a recommendation, giving advice, participating, or assisting on a matter</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28</a:t>
            </a:fld>
            <a:endParaRPr lang="en-US" dirty="0"/>
          </a:p>
        </p:txBody>
      </p:sp>
    </p:spTree>
    <p:extLst>
      <p:ext uri="{BB962C8B-B14F-4D97-AF65-F5344CB8AC3E}">
        <p14:creationId xmlns:p14="http://schemas.microsoft.com/office/powerpoint/2010/main" val="3362729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Position </a:t>
            </a:r>
            <a:r>
              <a:rPr lang="en-US" dirty="0" smtClean="0"/>
              <a:t>– Your Call</a:t>
            </a:r>
            <a:endParaRPr lang="en-US" dirty="0"/>
          </a:p>
        </p:txBody>
      </p:sp>
      <p:sp>
        <p:nvSpPr>
          <p:cNvPr id="3" name="Content Placeholder 2"/>
          <p:cNvSpPr>
            <a:spLocks noGrp="1"/>
          </p:cNvSpPr>
          <p:nvPr>
            <p:ph idx="1"/>
          </p:nvPr>
        </p:nvSpPr>
        <p:spPr/>
        <p:txBody>
          <a:bodyPr/>
          <a:lstStyle/>
          <a:p>
            <a:pPr marL="0" indent="0">
              <a:buNone/>
            </a:pPr>
            <a:r>
              <a:rPr lang="en-US" dirty="0"/>
              <a:t>So, if your department is deciding whether to take on a project that would substantially increase the value of property you own, may you participate in deciding whether to </a:t>
            </a:r>
            <a:r>
              <a:rPr lang="en-US" dirty="0" smtClean="0"/>
              <a:t>take on the project?</a:t>
            </a:r>
          </a:p>
          <a:p>
            <a:pPr marL="0" indent="0">
              <a:buNone/>
            </a:pPr>
            <a:r>
              <a:rPr lang="en-US" dirty="0"/>
              <a:t>In most cases, </a:t>
            </a:r>
            <a:r>
              <a:rPr lang="en-US" b="1" dirty="0">
                <a:solidFill>
                  <a:srgbClr val="C00000"/>
                </a:solidFill>
              </a:rPr>
              <a:t>no</a:t>
            </a:r>
            <a:r>
              <a:rPr lang="en-US" dirty="0"/>
              <a:t>, because you have a significant financial interest in the matter.  You should either</a:t>
            </a:r>
          </a:p>
          <a:p>
            <a:r>
              <a:rPr lang="en-US" b="1" dirty="0" smtClean="0">
                <a:solidFill>
                  <a:srgbClr val="C00000"/>
                </a:solidFill>
              </a:rPr>
              <a:t>refrain</a:t>
            </a:r>
            <a:r>
              <a:rPr lang="en-US" dirty="0" smtClean="0"/>
              <a:t> </a:t>
            </a:r>
            <a:r>
              <a:rPr lang="en-US" dirty="0"/>
              <a:t>from participating; </a:t>
            </a:r>
            <a:r>
              <a:rPr lang="en-US" b="1" dirty="0">
                <a:solidFill>
                  <a:srgbClr val="C00000"/>
                </a:solidFill>
              </a:rPr>
              <a:t>or</a:t>
            </a:r>
          </a:p>
          <a:p>
            <a:r>
              <a:rPr lang="en-US" dirty="0" smtClean="0"/>
              <a:t>disclose </a:t>
            </a:r>
            <a:r>
              <a:rPr lang="en-US" dirty="0"/>
              <a:t>your interest to your designated ethics supervisor </a:t>
            </a:r>
            <a:r>
              <a:rPr lang="en-US" b="1" dirty="0">
                <a:solidFill>
                  <a:srgbClr val="C00000"/>
                </a:solidFill>
              </a:rPr>
              <a:t>and get advice </a:t>
            </a:r>
            <a:r>
              <a:rPr lang="en-US" dirty="0"/>
              <a:t>on how to proceed.</a:t>
            </a:r>
          </a:p>
          <a:p>
            <a:pPr marL="0" indent="0">
              <a:buNone/>
            </a:pP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29</a:t>
            </a:fld>
            <a:endParaRPr lang="en-US" dirty="0"/>
          </a:p>
        </p:txBody>
      </p:sp>
    </p:spTree>
    <p:extLst>
      <p:ext uri="{BB962C8B-B14F-4D97-AF65-F5344CB8AC3E}">
        <p14:creationId xmlns:p14="http://schemas.microsoft.com/office/powerpoint/2010/main" val="3157272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Use This Training</a:t>
            </a:r>
          </a:p>
        </p:txBody>
      </p:sp>
      <p:sp>
        <p:nvSpPr>
          <p:cNvPr id="3" name="Content Placeholder 2"/>
          <p:cNvSpPr>
            <a:spLocks noGrp="1"/>
          </p:cNvSpPr>
          <p:nvPr>
            <p:ph idx="1"/>
          </p:nvPr>
        </p:nvSpPr>
        <p:spPr/>
        <p:txBody>
          <a:bodyPr/>
          <a:lstStyle/>
          <a:p>
            <a:r>
              <a:rPr lang="en-US" dirty="0"/>
              <a:t>The training includes three parts</a:t>
            </a:r>
            <a:r>
              <a:rPr lang="en-US" dirty="0" smtClean="0"/>
              <a:t>.</a:t>
            </a:r>
            <a:endParaRPr lang="en-US" dirty="0"/>
          </a:p>
          <a:p>
            <a:r>
              <a:rPr lang="en-US" dirty="0"/>
              <a:t>Each part includes explanations and some questions so you can test your understanding</a:t>
            </a:r>
            <a:r>
              <a:rPr lang="en-US" dirty="0" smtClean="0"/>
              <a:t>.</a:t>
            </a:r>
            <a:endParaRPr lang="en-US" dirty="0"/>
          </a:p>
          <a:p>
            <a:r>
              <a:rPr lang="en-US" b="1" dirty="0">
                <a:solidFill>
                  <a:srgbClr val="C00000"/>
                </a:solidFill>
              </a:rPr>
              <a:t>If you don’t have time to complete all of the training now, do part of it now and finish the rest later, on your own schedule.</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3</a:t>
            </a:fld>
            <a:endParaRPr lang="en-US" dirty="0"/>
          </a:p>
        </p:txBody>
      </p:sp>
    </p:spTree>
    <p:extLst>
      <p:ext uri="{BB962C8B-B14F-4D97-AF65-F5344CB8AC3E}">
        <p14:creationId xmlns:p14="http://schemas.microsoft.com/office/powerpoint/2010/main" val="35059789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a:t>
            </a:r>
            <a:r>
              <a:rPr lang="en-US" dirty="0" smtClean="0"/>
              <a:t>Position</a:t>
            </a:r>
            <a:endParaRPr lang="en-US" dirty="0"/>
          </a:p>
        </p:txBody>
      </p:sp>
      <p:sp>
        <p:nvSpPr>
          <p:cNvPr id="3" name="Content Placeholder 2"/>
          <p:cNvSpPr>
            <a:spLocks noGrp="1"/>
          </p:cNvSpPr>
          <p:nvPr>
            <p:ph idx="1"/>
          </p:nvPr>
        </p:nvSpPr>
        <p:spPr/>
        <p:txBody>
          <a:bodyPr/>
          <a:lstStyle/>
          <a:p>
            <a:r>
              <a:rPr lang="en-US" dirty="0"/>
              <a:t>The Ethics Act also prohibits attempting to benefit a personal or financial interest by coercing subordinates or forcing others to perform services for your private benefit</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30</a:t>
            </a:fld>
            <a:endParaRPr lang="en-US" dirty="0"/>
          </a:p>
        </p:txBody>
      </p:sp>
    </p:spTree>
    <p:extLst>
      <p:ext uri="{BB962C8B-B14F-4D97-AF65-F5344CB8AC3E}">
        <p14:creationId xmlns:p14="http://schemas.microsoft.com/office/powerpoint/2010/main" val="2559923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Position </a:t>
            </a:r>
            <a:r>
              <a:rPr lang="en-US" dirty="0" smtClean="0"/>
              <a:t>– Your Call</a:t>
            </a:r>
            <a:endParaRPr lang="en-US" dirty="0"/>
          </a:p>
        </p:txBody>
      </p:sp>
      <p:sp>
        <p:nvSpPr>
          <p:cNvPr id="3" name="Content Placeholder 2"/>
          <p:cNvSpPr>
            <a:spLocks noGrp="1"/>
          </p:cNvSpPr>
          <p:nvPr>
            <p:ph idx="1"/>
          </p:nvPr>
        </p:nvSpPr>
        <p:spPr/>
        <p:txBody>
          <a:bodyPr/>
          <a:lstStyle/>
          <a:p>
            <a:pPr marL="0" indent="0">
              <a:buNone/>
            </a:pPr>
            <a:r>
              <a:rPr lang="en-US" dirty="0"/>
              <a:t>Imagine that you supervise two employees.  Would you violate the Ethics Act if you required them to come to your house to help you move your personal belongings</a:t>
            </a:r>
            <a:r>
              <a:rPr lang="en-US" dirty="0" smtClean="0"/>
              <a:t>?</a:t>
            </a:r>
          </a:p>
          <a:p>
            <a:r>
              <a:rPr lang="en-US" b="1" dirty="0">
                <a:solidFill>
                  <a:srgbClr val="C00000"/>
                </a:solidFill>
              </a:rPr>
              <a:t>Yes</a:t>
            </a:r>
            <a:r>
              <a:rPr lang="en-US" dirty="0"/>
              <a:t>, because you would be requiring them to perform services for your personal benefit</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31</a:t>
            </a:fld>
            <a:endParaRPr lang="en-US" dirty="0"/>
          </a:p>
        </p:txBody>
      </p:sp>
    </p:spTree>
    <p:extLst>
      <p:ext uri="{BB962C8B-B14F-4D97-AF65-F5344CB8AC3E}">
        <p14:creationId xmlns:p14="http://schemas.microsoft.com/office/powerpoint/2010/main" val="31008122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of Official Position</a:t>
            </a:r>
          </a:p>
        </p:txBody>
      </p:sp>
      <p:sp>
        <p:nvSpPr>
          <p:cNvPr id="3" name="Content Placeholder 2"/>
          <p:cNvSpPr>
            <a:spLocks noGrp="1"/>
          </p:cNvSpPr>
          <p:nvPr>
            <p:ph idx="1"/>
          </p:nvPr>
        </p:nvSpPr>
        <p:spPr/>
        <p:txBody>
          <a:bodyPr/>
          <a:lstStyle/>
          <a:p>
            <a:pPr marL="0" indent="0">
              <a:buNone/>
            </a:pPr>
            <a:r>
              <a:rPr lang="en-US" dirty="0"/>
              <a:t>The Ethics Act also prohibits use – or authorization of the use – of state funds, facilities, equipment, services, or other state assets for “</a:t>
            </a:r>
            <a:r>
              <a:rPr lang="en-US" b="1" dirty="0">
                <a:solidFill>
                  <a:srgbClr val="C00000"/>
                </a:solidFill>
              </a:rPr>
              <a:t>partisan political purposes</a:t>
            </a:r>
            <a:r>
              <a:rPr lang="en-US" dirty="0" smtClean="0"/>
              <a:t>.”</a:t>
            </a:r>
          </a:p>
          <a:p>
            <a:r>
              <a:rPr lang="en-US" dirty="0"/>
              <a:t>“</a:t>
            </a:r>
            <a:r>
              <a:rPr lang="en-US" b="1" dirty="0">
                <a:solidFill>
                  <a:srgbClr val="C00000"/>
                </a:solidFill>
              </a:rPr>
              <a:t>Partisan political purposes</a:t>
            </a:r>
            <a:r>
              <a:rPr lang="en-US" dirty="0"/>
              <a:t>” include benefiting (1) a candidate or potential candidate for elective office, or (2) a political party or group</a:t>
            </a:r>
            <a:r>
              <a:rPr lang="en-US" dirty="0" smtClean="0"/>
              <a:t>.</a:t>
            </a:r>
            <a:endParaRPr lang="en-US" dirty="0"/>
          </a:p>
          <a:p>
            <a:r>
              <a:rPr lang="en-US" dirty="0"/>
              <a:t>It does not include benefiting the public interest at large.</a:t>
            </a:r>
          </a:p>
          <a:p>
            <a:pPr marL="0" indent="0">
              <a:buNone/>
            </a:pPr>
            <a:endParaRPr lang="en-US" dirty="0" smtClean="0"/>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32</a:t>
            </a:fld>
            <a:endParaRPr lang="en-US" dirty="0"/>
          </a:p>
        </p:txBody>
      </p:sp>
    </p:spTree>
    <p:extLst>
      <p:ext uri="{BB962C8B-B14F-4D97-AF65-F5344CB8AC3E}">
        <p14:creationId xmlns:p14="http://schemas.microsoft.com/office/powerpoint/2010/main" val="39825553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of Official Position</a:t>
            </a:r>
          </a:p>
        </p:txBody>
      </p:sp>
      <p:sp>
        <p:nvSpPr>
          <p:cNvPr id="3" name="Content Placeholder 2"/>
          <p:cNvSpPr>
            <a:spLocks noGrp="1"/>
          </p:cNvSpPr>
          <p:nvPr>
            <p:ph idx="1"/>
          </p:nvPr>
        </p:nvSpPr>
        <p:spPr/>
        <p:txBody>
          <a:bodyPr>
            <a:normAutofit lnSpcReduction="10000"/>
          </a:bodyPr>
          <a:lstStyle/>
          <a:p>
            <a:r>
              <a:rPr lang="en-US" altLang="en-US" dirty="0"/>
              <a:t>There are some exceptions to these restrictions – for using the governor’s residence for political strategy meetings and for using its communications equipment when there are no special charges for that use. </a:t>
            </a:r>
            <a:endParaRPr lang="en-US" altLang="en-US" dirty="0" smtClean="0"/>
          </a:p>
          <a:p>
            <a:r>
              <a:rPr lang="en-US" altLang="en-US" dirty="0"/>
              <a:t>U</a:t>
            </a:r>
            <a:r>
              <a:rPr lang="en-US" altLang="en-US" dirty="0" smtClean="0"/>
              <a:t>se </a:t>
            </a:r>
            <a:r>
              <a:rPr lang="en-US" altLang="en-US" dirty="0"/>
              <a:t>of state aircraft for partisan political purposes is limited to incidental use – no more than 10 percent of the total time spent on a trip</a:t>
            </a:r>
            <a:r>
              <a:rPr lang="en-US" altLang="en-US" dirty="0" smtClean="0"/>
              <a:t>.</a:t>
            </a:r>
          </a:p>
          <a:p>
            <a:r>
              <a:rPr lang="en-US" altLang="en-US" dirty="0"/>
              <a:t>Anyone using state aircraft for partisan political purposes must </a:t>
            </a:r>
            <a:r>
              <a:rPr lang="en-US" altLang="en-US" b="1" dirty="0">
                <a:solidFill>
                  <a:srgbClr val="C00000"/>
                </a:solidFill>
              </a:rPr>
              <a:t>report</a:t>
            </a:r>
            <a:r>
              <a:rPr lang="en-US" altLang="en-US" dirty="0"/>
              <a:t> it and </a:t>
            </a:r>
            <a:r>
              <a:rPr lang="en-US" altLang="en-US" b="1" dirty="0">
                <a:solidFill>
                  <a:srgbClr val="C00000"/>
                </a:solidFill>
              </a:rPr>
              <a:t>pay for </a:t>
            </a:r>
            <a:r>
              <a:rPr lang="en-US" altLang="en-US" dirty="0"/>
              <a:t>that use.</a:t>
            </a:r>
          </a:p>
          <a:p>
            <a:r>
              <a:rPr lang="en-US" altLang="en-US" dirty="0"/>
              <a:t>Anyone </a:t>
            </a:r>
            <a:r>
              <a:rPr lang="en-US" altLang="en-US" b="1" dirty="0">
                <a:solidFill>
                  <a:srgbClr val="C00000"/>
                </a:solidFill>
              </a:rPr>
              <a:t>authorizing</a:t>
            </a:r>
            <a:r>
              <a:rPr lang="en-US" altLang="en-US" dirty="0"/>
              <a:t> partisan political use of state aircraft </a:t>
            </a:r>
            <a:r>
              <a:rPr lang="en-US" altLang="en-US" b="1" dirty="0">
                <a:solidFill>
                  <a:srgbClr val="C00000"/>
                </a:solidFill>
              </a:rPr>
              <a:t>must also report it</a:t>
            </a:r>
            <a:r>
              <a:rPr lang="en-US" altLang="en-US" dirty="0" smtClean="0"/>
              <a:t>.</a:t>
            </a: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33</a:t>
            </a:fld>
            <a:endParaRPr lang="en-US" dirty="0"/>
          </a:p>
        </p:txBody>
      </p:sp>
    </p:spTree>
    <p:extLst>
      <p:ext uri="{BB962C8B-B14F-4D97-AF65-F5344CB8AC3E}">
        <p14:creationId xmlns:p14="http://schemas.microsoft.com/office/powerpoint/2010/main" val="13929022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a:t>
            </a:r>
            <a:r>
              <a:rPr lang="en-US" dirty="0" smtClean="0"/>
              <a:t>Position</a:t>
            </a:r>
            <a:endParaRPr lang="en-US" dirty="0"/>
          </a:p>
        </p:txBody>
      </p:sp>
      <p:sp>
        <p:nvSpPr>
          <p:cNvPr id="3" name="Content Placeholder 2"/>
          <p:cNvSpPr>
            <a:spLocks noGrp="1"/>
          </p:cNvSpPr>
          <p:nvPr>
            <p:ph idx="1"/>
          </p:nvPr>
        </p:nvSpPr>
        <p:spPr/>
        <p:txBody>
          <a:bodyPr/>
          <a:lstStyle/>
          <a:p>
            <a:r>
              <a:rPr lang="en-US" dirty="0"/>
              <a:t>You </a:t>
            </a:r>
            <a:r>
              <a:rPr lang="en-US" b="1" dirty="0">
                <a:solidFill>
                  <a:srgbClr val="C00000"/>
                </a:solidFill>
              </a:rPr>
              <a:t>must</a:t>
            </a:r>
            <a:r>
              <a:rPr lang="en-US" dirty="0"/>
              <a:t> take approved leave to participate in political campaign activities during the work day, unless the campaign activities are “minor, inconsequential, and unavoidable.”</a:t>
            </a:r>
          </a:p>
          <a:p>
            <a:r>
              <a:rPr lang="en-US" dirty="0"/>
              <a:t>This restriction doesn’t apply to the governor and lieutenant governor</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34</a:t>
            </a:fld>
            <a:endParaRPr lang="en-US" dirty="0"/>
          </a:p>
        </p:txBody>
      </p:sp>
    </p:spTree>
    <p:extLst>
      <p:ext uri="{BB962C8B-B14F-4D97-AF65-F5344CB8AC3E}">
        <p14:creationId xmlns:p14="http://schemas.microsoft.com/office/powerpoint/2010/main" val="41314168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Position </a:t>
            </a:r>
            <a:r>
              <a:rPr lang="en-US" dirty="0" smtClean="0"/>
              <a:t>– Your Call</a:t>
            </a:r>
            <a:endParaRPr lang="en-US" dirty="0"/>
          </a:p>
        </p:txBody>
      </p:sp>
      <p:sp>
        <p:nvSpPr>
          <p:cNvPr id="3" name="Content Placeholder 2"/>
          <p:cNvSpPr>
            <a:spLocks noGrp="1"/>
          </p:cNvSpPr>
          <p:nvPr>
            <p:ph idx="1"/>
          </p:nvPr>
        </p:nvSpPr>
        <p:spPr/>
        <p:txBody>
          <a:bodyPr/>
          <a:lstStyle/>
          <a:p>
            <a:pPr marL="0" indent="0">
              <a:buNone/>
            </a:pPr>
            <a:r>
              <a:rPr lang="en-US" altLang="en-US" dirty="0"/>
              <a:t>Let’s say your friend is running for election to a local office.  What does the Ethics Act prohibit you from </a:t>
            </a:r>
            <a:r>
              <a:rPr lang="en-US" altLang="en-US" dirty="0" smtClean="0"/>
              <a:t>doing?</a:t>
            </a:r>
          </a:p>
          <a:p>
            <a:pPr marL="514350" indent="-514350">
              <a:buFont typeface="+mj-lt"/>
              <a:buAutoNum type="arabicPeriod"/>
            </a:pPr>
            <a:r>
              <a:rPr lang="en-US" altLang="en-US" b="1" dirty="0">
                <a:solidFill>
                  <a:srgbClr val="C00000"/>
                </a:solidFill>
              </a:rPr>
              <a:t>using a state phone to make campaign calls during work time;</a:t>
            </a:r>
          </a:p>
          <a:p>
            <a:pPr marL="514350" indent="-514350">
              <a:buFont typeface="+mj-lt"/>
              <a:buAutoNum type="arabicPeriod"/>
            </a:pPr>
            <a:r>
              <a:rPr lang="en-US" altLang="en-US" b="1" dirty="0">
                <a:solidFill>
                  <a:srgbClr val="C00000"/>
                </a:solidFill>
              </a:rPr>
              <a:t>using a state phone to make campaign calls during your breaks;</a:t>
            </a:r>
          </a:p>
          <a:p>
            <a:pPr marL="514350" indent="-514350">
              <a:buFont typeface="+mj-lt"/>
              <a:buAutoNum type="arabicPeriod"/>
            </a:pPr>
            <a:r>
              <a:rPr lang="en-US" altLang="en-US" b="1" dirty="0">
                <a:solidFill>
                  <a:srgbClr val="C00000"/>
                </a:solidFill>
              </a:rPr>
              <a:t>using a state phone to make campaign calls while you are on approved leave; or</a:t>
            </a:r>
          </a:p>
          <a:p>
            <a:pPr marL="514350" indent="-514350">
              <a:buFont typeface="+mj-lt"/>
              <a:buAutoNum type="arabicPeriod"/>
            </a:pPr>
            <a:r>
              <a:rPr lang="en-US" altLang="en-US" b="1" dirty="0">
                <a:solidFill>
                  <a:srgbClr val="C00000"/>
                </a:solidFill>
              </a:rPr>
              <a:t>all of the above?</a:t>
            </a:r>
          </a:p>
          <a:p>
            <a:pPr marL="0" indent="0">
              <a:buNone/>
            </a:pP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35</a:t>
            </a:fld>
            <a:endParaRPr lang="en-US" dirty="0"/>
          </a:p>
        </p:txBody>
      </p:sp>
    </p:spTree>
    <p:extLst>
      <p:ext uri="{BB962C8B-B14F-4D97-AF65-F5344CB8AC3E}">
        <p14:creationId xmlns:p14="http://schemas.microsoft.com/office/powerpoint/2010/main" val="13779763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Position </a:t>
            </a:r>
            <a:r>
              <a:rPr lang="en-US" dirty="0" smtClean="0"/>
              <a:t>– Your Call</a:t>
            </a:r>
            <a:endParaRPr lang="en-US" dirty="0"/>
          </a:p>
        </p:txBody>
      </p:sp>
      <p:sp>
        <p:nvSpPr>
          <p:cNvPr id="3" name="Content Placeholder 2"/>
          <p:cNvSpPr>
            <a:spLocks noGrp="1"/>
          </p:cNvSpPr>
          <p:nvPr>
            <p:ph idx="1"/>
          </p:nvPr>
        </p:nvSpPr>
        <p:spPr/>
        <p:txBody>
          <a:bodyPr/>
          <a:lstStyle/>
          <a:p>
            <a:pPr marL="0" indent="0">
              <a:buNone/>
            </a:pPr>
            <a:r>
              <a:rPr lang="en-US" altLang="en-US" dirty="0"/>
              <a:t>The correct answer </a:t>
            </a:r>
            <a:r>
              <a:rPr lang="en-US" altLang="en-US" dirty="0" smtClean="0"/>
              <a:t>is </a:t>
            </a:r>
            <a:r>
              <a:rPr lang="en-US" altLang="en-US" b="1" dirty="0" smtClean="0">
                <a:solidFill>
                  <a:srgbClr val="C00000"/>
                </a:solidFill>
              </a:rPr>
              <a:t>4</a:t>
            </a:r>
            <a:r>
              <a:rPr lang="en-US" altLang="en-US" b="1" dirty="0">
                <a:solidFill>
                  <a:srgbClr val="C00000"/>
                </a:solidFill>
              </a:rPr>
              <a:t>, “all of the above.”</a:t>
            </a:r>
          </a:p>
          <a:p>
            <a:r>
              <a:rPr lang="en-US" altLang="en-US" dirty="0"/>
              <a:t>Although you may campaign when you are on approved leave (or outside your work day), you may not use state equipment for campaigning.</a:t>
            </a:r>
          </a:p>
          <a:p>
            <a:r>
              <a:rPr lang="en-US" altLang="en-US" dirty="0"/>
              <a:t>Keep in mind that additional restrictions on political activities may apply to you because of laws other than the Ethics Act</a:t>
            </a:r>
            <a:r>
              <a:rPr lang="en-US" altLang="en-US" dirty="0" smtClean="0"/>
              <a:t>.</a:t>
            </a: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36</a:t>
            </a:fld>
            <a:endParaRPr lang="en-US" dirty="0"/>
          </a:p>
        </p:txBody>
      </p:sp>
    </p:spTree>
    <p:extLst>
      <p:ext uri="{BB962C8B-B14F-4D97-AF65-F5344CB8AC3E}">
        <p14:creationId xmlns:p14="http://schemas.microsoft.com/office/powerpoint/2010/main" val="42010093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Misuse of Official Position</a:t>
            </a:r>
          </a:p>
        </p:txBody>
      </p:sp>
      <p:sp>
        <p:nvSpPr>
          <p:cNvPr id="3" name="Content Placeholder 2"/>
          <p:cNvSpPr>
            <a:spLocks noGrp="1"/>
          </p:cNvSpPr>
          <p:nvPr>
            <p:ph idx="1"/>
          </p:nvPr>
        </p:nvSpPr>
        <p:spPr/>
        <p:txBody>
          <a:bodyPr>
            <a:normAutofit/>
          </a:bodyPr>
          <a:lstStyle/>
          <a:p>
            <a:r>
              <a:rPr lang="en-US" dirty="0"/>
              <a:t>The Ethics Act also prohibits improper attempts to influence the outcome of an administrative hearing</a:t>
            </a:r>
            <a:r>
              <a:rPr lang="en-US" dirty="0" smtClean="0"/>
              <a:t>.</a:t>
            </a:r>
          </a:p>
          <a:p>
            <a:r>
              <a:rPr lang="en-US" dirty="0"/>
              <a:t>Contacts with the hearing officer – or the individual, board, or commission with authority to make the final decision in a case –must be promptly </a:t>
            </a:r>
            <a:r>
              <a:rPr lang="en-US" b="1" dirty="0">
                <a:solidFill>
                  <a:srgbClr val="C00000"/>
                </a:solidFill>
              </a:rPr>
              <a:t>disclosed</a:t>
            </a:r>
            <a:r>
              <a:rPr lang="en-US" dirty="0"/>
              <a:t> to the other participants and </a:t>
            </a:r>
            <a:r>
              <a:rPr lang="en-US" b="1" dirty="0">
                <a:solidFill>
                  <a:srgbClr val="C00000"/>
                </a:solidFill>
              </a:rPr>
              <a:t>made part of the hearing record</a:t>
            </a:r>
            <a:r>
              <a:rPr lang="en-US" dirty="0" smtClean="0"/>
              <a:t>.</a:t>
            </a:r>
            <a:endParaRPr lang="en-US" dirty="0"/>
          </a:p>
          <a:p>
            <a:r>
              <a:rPr lang="en-US" dirty="0"/>
              <a:t>These requirements </a:t>
            </a:r>
            <a:r>
              <a:rPr lang="en-US" b="1" dirty="0">
                <a:solidFill>
                  <a:srgbClr val="C00000"/>
                </a:solidFill>
              </a:rPr>
              <a:t>do not </a:t>
            </a:r>
            <a:r>
              <a:rPr lang="en-US" dirty="0"/>
              <a:t>apply to contacts made in response to requests or contacts from the hearing officer or the individual, board, or commission with authority to make the final decision</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dirty="0" smtClean="0"/>
              <a:t>Ethics for Alaska’s Executive Branch: A Self-Guided Training Tool</a:t>
            </a:r>
          </a:p>
        </p:txBody>
      </p:sp>
      <p:sp>
        <p:nvSpPr>
          <p:cNvPr id="5" name="Slide Number Placeholder 4"/>
          <p:cNvSpPr>
            <a:spLocks noGrp="1"/>
          </p:cNvSpPr>
          <p:nvPr>
            <p:ph type="sldNum" sz="quarter" idx="12"/>
          </p:nvPr>
        </p:nvSpPr>
        <p:spPr/>
        <p:txBody>
          <a:bodyPr/>
          <a:lstStyle/>
          <a:p>
            <a:fld id="{0DC93DB9-AB6B-40A4-A190-CC5D532CA4FD}" type="slidenum">
              <a:rPr lang="en-US" smtClean="0"/>
              <a:t>37</a:t>
            </a:fld>
            <a:endParaRPr lang="en-US" dirty="0"/>
          </a:p>
        </p:txBody>
      </p:sp>
    </p:spTree>
    <p:extLst>
      <p:ext uri="{BB962C8B-B14F-4D97-AF65-F5344CB8AC3E}">
        <p14:creationId xmlns:p14="http://schemas.microsoft.com/office/powerpoint/2010/main" val="9274593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Misuse of Official Position </a:t>
            </a:r>
            <a:r>
              <a:rPr lang="en-US" dirty="0" smtClean="0"/>
              <a:t>– Your Call</a:t>
            </a:r>
            <a:endParaRPr lang="en-US" dirty="0"/>
          </a:p>
        </p:txBody>
      </p:sp>
      <p:sp>
        <p:nvSpPr>
          <p:cNvPr id="3" name="Content Placeholder 2"/>
          <p:cNvSpPr>
            <a:spLocks noGrp="1"/>
          </p:cNvSpPr>
          <p:nvPr>
            <p:ph idx="1"/>
          </p:nvPr>
        </p:nvSpPr>
        <p:spPr/>
        <p:txBody>
          <a:bodyPr/>
          <a:lstStyle/>
          <a:p>
            <a:pPr marL="0" indent="0">
              <a:buNone/>
            </a:pPr>
            <a:r>
              <a:rPr lang="en-US" dirty="0"/>
              <a:t>Imagine that after participating in an administrative hearing, you find some information that you think the hearing officer should have before issuing a decision.  Does the Ethics Act prohibit you from providing that information to the hearing officer?</a:t>
            </a:r>
          </a:p>
          <a:p>
            <a:r>
              <a:rPr lang="en-US" b="1" dirty="0">
                <a:solidFill>
                  <a:srgbClr val="C00000"/>
                </a:solidFill>
              </a:rPr>
              <a:t>No</a:t>
            </a:r>
            <a:r>
              <a:rPr lang="en-US" dirty="0"/>
              <a:t>, so long as you promptly disclose the contact to all of the other hearing participants and make it a part of the record.</a:t>
            </a:r>
          </a:p>
          <a:p>
            <a:r>
              <a:rPr lang="en-US" dirty="0"/>
              <a:t>The hearing officer might, however, decline to consider the new information for other reasons</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38</a:t>
            </a:fld>
            <a:endParaRPr lang="en-US" dirty="0"/>
          </a:p>
        </p:txBody>
      </p:sp>
    </p:spTree>
    <p:extLst>
      <p:ext uri="{BB962C8B-B14F-4D97-AF65-F5344CB8AC3E}">
        <p14:creationId xmlns:p14="http://schemas.microsoft.com/office/powerpoint/2010/main" val="20284156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Gifts</a:t>
            </a:r>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39</a:t>
            </a:fld>
            <a:endParaRPr lang="en-US"/>
          </a:p>
        </p:txBody>
      </p:sp>
    </p:spTree>
    <p:extLst>
      <p:ext uri="{BB962C8B-B14F-4D97-AF65-F5344CB8AC3E}">
        <p14:creationId xmlns:p14="http://schemas.microsoft.com/office/powerpoint/2010/main" val="3860321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Cautions</a:t>
            </a:r>
          </a:p>
        </p:txBody>
      </p:sp>
      <p:sp>
        <p:nvSpPr>
          <p:cNvPr id="3" name="Content Placeholder 2"/>
          <p:cNvSpPr>
            <a:spLocks noGrp="1"/>
          </p:cNvSpPr>
          <p:nvPr>
            <p:ph idx="1"/>
          </p:nvPr>
        </p:nvSpPr>
        <p:spPr/>
        <p:txBody>
          <a:bodyPr/>
          <a:lstStyle/>
          <a:p>
            <a:r>
              <a:rPr lang="en-US" dirty="0"/>
              <a:t>This training </a:t>
            </a:r>
            <a:r>
              <a:rPr lang="en-US" b="1" dirty="0">
                <a:solidFill>
                  <a:srgbClr val="C00000"/>
                </a:solidFill>
              </a:rPr>
              <a:t>summarizes</a:t>
            </a:r>
            <a:r>
              <a:rPr lang="en-US" dirty="0"/>
              <a:t> the requirements of the Ethics Act, to help you understand those requirements and recognize when you may have ethical issues to resolve</a:t>
            </a:r>
            <a:r>
              <a:rPr lang="en-US" dirty="0" smtClean="0"/>
              <a:t>.</a:t>
            </a:r>
            <a:endParaRPr lang="en-US" dirty="0"/>
          </a:p>
          <a:p>
            <a:r>
              <a:rPr lang="en-US" dirty="0"/>
              <a:t>However, </a:t>
            </a:r>
            <a:r>
              <a:rPr lang="en-US" b="1" dirty="0">
                <a:solidFill>
                  <a:srgbClr val="C00000"/>
                </a:solidFill>
              </a:rPr>
              <a:t>the actual language of the Ethics Act will determine whether there is a violation</a:t>
            </a:r>
            <a:r>
              <a:rPr lang="en-US" dirty="0"/>
              <a:t>, so you should seek advice from your designated ethics supervisor whenever you have questions.</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4</a:t>
            </a:fld>
            <a:endParaRPr lang="en-US" dirty="0"/>
          </a:p>
        </p:txBody>
      </p:sp>
    </p:spTree>
    <p:extLst>
      <p:ext uri="{BB962C8B-B14F-4D97-AF65-F5344CB8AC3E}">
        <p14:creationId xmlns:p14="http://schemas.microsoft.com/office/powerpoint/2010/main" val="180012342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Gifts</a:t>
            </a:r>
          </a:p>
        </p:txBody>
      </p:sp>
      <p:sp>
        <p:nvSpPr>
          <p:cNvPr id="3" name="Content Placeholder 2"/>
          <p:cNvSpPr>
            <a:spLocks noGrp="1"/>
          </p:cNvSpPr>
          <p:nvPr>
            <p:ph idx="1"/>
          </p:nvPr>
        </p:nvSpPr>
        <p:spPr/>
        <p:txBody>
          <a:bodyPr/>
          <a:lstStyle/>
          <a:p>
            <a:pPr marL="0" indent="0">
              <a:buNone/>
            </a:pPr>
            <a:r>
              <a:rPr lang="en-US" dirty="0"/>
              <a:t>The Ethics Act also prohibits improper gifts</a:t>
            </a:r>
            <a:r>
              <a:rPr lang="en-US" dirty="0" smtClean="0"/>
              <a:t>.</a:t>
            </a:r>
            <a:endParaRPr lang="en-US" dirty="0"/>
          </a:p>
          <a:p>
            <a:r>
              <a:rPr lang="en-US" dirty="0"/>
              <a:t>A gift is improper if it would be </a:t>
            </a:r>
            <a:r>
              <a:rPr lang="en-US" b="1" dirty="0">
                <a:solidFill>
                  <a:srgbClr val="C00000"/>
                </a:solidFill>
              </a:rPr>
              <a:t>reasonable to infer </a:t>
            </a:r>
            <a:r>
              <a:rPr lang="en-US" dirty="0"/>
              <a:t>that the gift is </a:t>
            </a:r>
            <a:r>
              <a:rPr lang="en-US" b="1" dirty="0">
                <a:solidFill>
                  <a:srgbClr val="C00000"/>
                </a:solidFill>
              </a:rPr>
              <a:t>intended to influence </a:t>
            </a:r>
            <a:r>
              <a:rPr lang="en-US" dirty="0"/>
              <a:t>the performance of official duties, actions, or judgment</a:t>
            </a:r>
            <a:r>
              <a:rPr lang="en-US" dirty="0" smtClean="0"/>
              <a:t>.</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40</a:t>
            </a:fld>
            <a:endParaRPr lang="en-US" dirty="0"/>
          </a:p>
        </p:txBody>
      </p:sp>
    </p:spTree>
    <p:extLst>
      <p:ext uri="{BB962C8B-B14F-4D97-AF65-F5344CB8AC3E}">
        <p14:creationId xmlns:p14="http://schemas.microsoft.com/office/powerpoint/2010/main" val="348897594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Gifts</a:t>
            </a:r>
          </a:p>
        </p:txBody>
      </p:sp>
      <p:sp>
        <p:nvSpPr>
          <p:cNvPr id="3" name="Content Placeholder 2"/>
          <p:cNvSpPr>
            <a:spLocks noGrp="1"/>
          </p:cNvSpPr>
          <p:nvPr>
            <p:ph idx="1"/>
          </p:nvPr>
        </p:nvSpPr>
        <p:spPr/>
        <p:txBody>
          <a:bodyPr/>
          <a:lstStyle/>
          <a:p>
            <a:r>
              <a:rPr lang="en-US" dirty="0"/>
              <a:t>“</a:t>
            </a:r>
            <a:r>
              <a:rPr lang="en-US" b="1" dirty="0">
                <a:solidFill>
                  <a:srgbClr val="C00000"/>
                </a:solidFill>
              </a:rPr>
              <a:t>Gifts</a:t>
            </a:r>
            <a:r>
              <a:rPr lang="en-US" dirty="0"/>
              <a:t>” include any benefit to a personal or financial interest, such as money, services, loans, travel, entertainment (including meals), hospitality, employment, or promises.</a:t>
            </a:r>
          </a:p>
          <a:p>
            <a:r>
              <a:rPr lang="en-US" dirty="0"/>
              <a:t>A gift from a </a:t>
            </a:r>
            <a:r>
              <a:rPr lang="en-US" b="1" dirty="0">
                <a:solidFill>
                  <a:srgbClr val="C00000"/>
                </a:solidFill>
              </a:rPr>
              <a:t>lobbyist</a:t>
            </a:r>
            <a:r>
              <a:rPr lang="en-US" dirty="0"/>
              <a:t> to you or your immediate family members is </a:t>
            </a:r>
            <a:r>
              <a:rPr lang="en-US" b="1" dirty="0">
                <a:solidFill>
                  <a:srgbClr val="C00000"/>
                </a:solidFill>
              </a:rPr>
              <a:t>presumed</a:t>
            </a:r>
            <a:r>
              <a:rPr lang="en-US" dirty="0"/>
              <a:t> to be </a:t>
            </a:r>
            <a:r>
              <a:rPr lang="en-US" dirty="0" smtClean="0"/>
              <a:t>improper, </a:t>
            </a:r>
            <a:r>
              <a:rPr lang="en-US" b="1" dirty="0" smtClean="0">
                <a:solidFill>
                  <a:srgbClr val="C00000"/>
                </a:solidFill>
              </a:rPr>
              <a:t>unless</a:t>
            </a:r>
            <a:r>
              <a:rPr lang="en-US" dirty="0" smtClean="0"/>
              <a:t> </a:t>
            </a:r>
            <a:r>
              <a:rPr lang="en-US" dirty="0"/>
              <a:t>the lobbyist is an immediate family member of the person receiving the gift</a:t>
            </a:r>
            <a:r>
              <a:rPr lang="en-US" dirty="0" smtClean="0"/>
              <a:t>.</a:t>
            </a:r>
          </a:p>
          <a:p>
            <a:r>
              <a:rPr lang="en-US" dirty="0"/>
              <a:t>An occasional gift worth $50 or less is </a:t>
            </a:r>
            <a:r>
              <a:rPr lang="en-US" b="1" dirty="0">
                <a:solidFill>
                  <a:srgbClr val="C00000"/>
                </a:solidFill>
              </a:rPr>
              <a:t>presumed</a:t>
            </a:r>
            <a:r>
              <a:rPr lang="en-US" dirty="0"/>
              <a:t> to be proper (unless the gift is from a lobbyist</a:t>
            </a:r>
            <a:r>
              <a:rPr lang="en-US" dirty="0" smtClean="0"/>
              <a:t>).</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41</a:t>
            </a:fld>
            <a:endParaRPr lang="en-US" dirty="0"/>
          </a:p>
        </p:txBody>
      </p:sp>
    </p:spTree>
    <p:extLst>
      <p:ext uri="{BB962C8B-B14F-4D97-AF65-F5344CB8AC3E}">
        <p14:creationId xmlns:p14="http://schemas.microsoft.com/office/powerpoint/2010/main" val="23784075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Improper </a:t>
            </a:r>
            <a:r>
              <a:rPr lang="en-US" dirty="0" smtClean="0"/>
              <a:t>Gifts</a:t>
            </a:r>
            <a:endParaRPr lang="en-US" dirty="0"/>
          </a:p>
        </p:txBody>
      </p:sp>
      <p:sp>
        <p:nvSpPr>
          <p:cNvPr id="3" name="Content Placeholder 2"/>
          <p:cNvSpPr>
            <a:spLocks noGrp="1"/>
          </p:cNvSpPr>
          <p:nvPr>
            <p:ph idx="1"/>
          </p:nvPr>
        </p:nvSpPr>
        <p:spPr/>
        <p:txBody>
          <a:bodyPr/>
          <a:lstStyle/>
          <a:p>
            <a:pPr marL="0" indent="0">
              <a:buNone/>
            </a:pPr>
            <a:r>
              <a:rPr lang="en-US" dirty="0"/>
              <a:t>A gift of travel or lodging for a trip you take </a:t>
            </a:r>
            <a:r>
              <a:rPr lang="en-US" b="1" dirty="0">
                <a:solidFill>
                  <a:srgbClr val="C00000"/>
                </a:solidFill>
              </a:rPr>
              <a:t>as part of your official duties</a:t>
            </a:r>
            <a:r>
              <a:rPr lang="en-US" dirty="0"/>
              <a:t> is proper if</a:t>
            </a:r>
          </a:p>
          <a:p>
            <a:r>
              <a:rPr lang="en-US" dirty="0" smtClean="0"/>
              <a:t>the </a:t>
            </a:r>
            <a:r>
              <a:rPr lang="en-US" dirty="0"/>
              <a:t>monetary value of the travel or lodging is comparable to the cost the state would have had to pay; </a:t>
            </a:r>
            <a:r>
              <a:rPr lang="en-US" b="1" dirty="0">
                <a:solidFill>
                  <a:srgbClr val="C00000"/>
                </a:solidFill>
              </a:rPr>
              <a:t>and</a:t>
            </a:r>
          </a:p>
          <a:p>
            <a:r>
              <a:rPr lang="en-US" b="1" dirty="0" smtClean="0">
                <a:solidFill>
                  <a:srgbClr val="C00000"/>
                </a:solidFill>
              </a:rPr>
              <a:t>either</a:t>
            </a:r>
            <a:r>
              <a:rPr lang="en-US" dirty="0" smtClean="0"/>
              <a:t> </a:t>
            </a:r>
            <a:r>
              <a:rPr lang="en-US" dirty="0"/>
              <a:t>your agency’s head determines that the gift is to the state, rather than to you;</a:t>
            </a:r>
            <a:r>
              <a:rPr lang="en-US" b="1" dirty="0">
                <a:solidFill>
                  <a:srgbClr val="C00000"/>
                </a:solidFill>
              </a:rPr>
              <a:t> or </a:t>
            </a:r>
            <a:r>
              <a:rPr lang="en-US" dirty="0"/>
              <a:t>the travel or lodging is incidental transportation by an individual, or hospitality at an individual’s home</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42</a:t>
            </a:fld>
            <a:endParaRPr lang="en-US" dirty="0"/>
          </a:p>
        </p:txBody>
      </p:sp>
    </p:spTree>
    <p:extLst>
      <p:ext uri="{BB962C8B-B14F-4D97-AF65-F5344CB8AC3E}">
        <p14:creationId xmlns:p14="http://schemas.microsoft.com/office/powerpoint/2010/main" val="41054806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Reporting </a:t>
            </a:r>
            <a:r>
              <a:rPr lang="en-US" dirty="0" smtClean="0"/>
              <a:t>Gifts</a:t>
            </a:r>
            <a:endParaRPr lang="en-US" dirty="0"/>
          </a:p>
        </p:txBody>
      </p:sp>
      <p:sp>
        <p:nvSpPr>
          <p:cNvPr id="3" name="Content Placeholder 2"/>
          <p:cNvSpPr>
            <a:spLocks noGrp="1"/>
          </p:cNvSpPr>
          <p:nvPr>
            <p:ph idx="1"/>
          </p:nvPr>
        </p:nvSpPr>
        <p:spPr/>
        <p:txBody>
          <a:bodyPr/>
          <a:lstStyle/>
          <a:p>
            <a:pPr marL="0" indent="0">
              <a:buNone/>
            </a:pPr>
            <a:r>
              <a:rPr lang="en-US" dirty="0"/>
              <a:t>If you receive a gift worth more than $150, you must </a:t>
            </a:r>
            <a:r>
              <a:rPr lang="en-US" b="1" dirty="0">
                <a:solidFill>
                  <a:srgbClr val="C00000"/>
                </a:solidFill>
              </a:rPr>
              <a:t>report</a:t>
            </a:r>
            <a:r>
              <a:rPr lang="en-US" dirty="0"/>
              <a:t> the gift to your designated ethics supervisor within 30 days </a:t>
            </a:r>
            <a:r>
              <a:rPr lang="en-US" b="1" dirty="0">
                <a:solidFill>
                  <a:srgbClr val="C00000"/>
                </a:solidFill>
              </a:rPr>
              <a:t>if</a:t>
            </a:r>
          </a:p>
          <a:p>
            <a:r>
              <a:rPr lang="en-US" dirty="0"/>
              <a:t>you may take or withhold official action affecting the person who gave you the gift; </a:t>
            </a:r>
            <a:r>
              <a:rPr lang="en-US" b="1" dirty="0">
                <a:solidFill>
                  <a:srgbClr val="C00000"/>
                </a:solidFill>
              </a:rPr>
              <a:t>or</a:t>
            </a:r>
          </a:p>
          <a:p>
            <a:r>
              <a:rPr lang="en-US" dirty="0"/>
              <a:t>the gift is connected with your governmental status</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43</a:t>
            </a:fld>
            <a:endParaRPr lang="en-US" dirty="0"/>
          </a:p>
        </p:txBody>
      </p:sp>
    </p:spTree>
    <p:extLst>
      <p:ext uri="{BB962C8B-B14F-4D97-AF65-F5344CB8AC3E}">
        <p14:creationId xmlns:p14="http://schemas.microsoft.com/office/powerpoint/2010/main" val="14734816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Gifts</a:t>
            </a:r>
          </a:p>
        </p:txBody>
      </p:sp>
      <p:sp>
        <p:nvSpPr>
          <p:cNvPr id="3" name="Content Placeholder 2"/>
          <p:cNvSpPr>
            <a:spLocks noGrp="1"/>
          </p:cNvSpPr>
          <p:nvPr>
            <p:ph idx="1"/>
          </p:nvPr>
        </p:nvSpPr>
        <p:spPr/>
        <p:txBody>
          <a:bodyPr/>
          <a:lstStyle/>
          <a:p>
            <a:r>
              <a:rPr lang="en-US" dirty="0"/>
              <a:t>If, on behalf of the state, you accept a gift from any other government, you must </a:t>
            </a:r>
            <a:r>
              <a:rPr lang="en-US" b="1" dirty="0">
                <a:solidFill>
                  <a:srgbClr val="C00000"/>
                </a:solidFill>
              </a:rPr>
              <a:t>report</a:t>
            </a:r>
            <a:r>
              <a:rPr lang="en-US" dirty="0"/>
              <a:t> it in writing to the Office of the Governor </a:t>
            </a:r>
            <a:r>
              <a:rPr lang="en-US" dirty="0" smtClean="0"/>
              <a:t>within </a:t>
            </a:r>
            <a:r>
              <a:rPr lang="en-US" dirty="0"/>
              <a:t>60 days.</a:t>
            </a:r>
          </a:p>
          <a:p>
            <a:r>
              <a:rPr lang="en-US" dirty="0"/>
              <a:t>The Governor’s Office will determine what to do with the gift</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44</a:t>
            </a:fld>
            <a:endParaRPr lang="en-US" dirty="0"/>
          </a:p>
        </p:txBody>
      </p:sp>
    </p:spTree>
    <p:extLst>
      <p:ext uri="{BB962C8B-B14F-4D97-AF65-F5344CB8AC3E}">
        <p14:creationId xmlns:p14="http://schemas.microsoft.com/office/powerpoint/2010/main" val="39295321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Gifts</a:t>
            </a:r>
          </a:p>
        </p:txBody>
      </p:sp>
      <p:sp>
        <p:nvSpPr>
          <p:cNvPr id="3" name="Content Placeholder 2"/>
          <p:cNvSpPr>
            <a:spLocks noGrp="1"/>
          </p:cNvSpPr>
          <p:nvPr>
            <p:ph idx="1"/>
          </p:nvPr>
        </p:nvSpPr>
        <p:spPr/>
        <p:txBody>
          <a:bodyPr/>
          <a:lstStyle/>
          <a:p>
            <a:pPr marL="0" indent="0">
              <a:buNone/>
            </a:pPr>
            <a:r>
              <a:rPr lang="en-US" dirty="0"/>
              <a:t>You must report to your designated ethics supervisor a gift received by a </a:t>
            </a:r>
            <a:r>
              <a:rPr lang="en-US" b="1" dirty="0">
                <a:solidFill>
                  <a:srgbClr val="C00000"/>
                </a:solidFill>
              </a:rPr>
              <a:t>member of your family </a:t>
            </a:r>
            <a:r>
              <a:rPr lang="en-US" dirty="0"/>
              <a:t>if</a:t>
            </a:r>
          </a:p>
          <a:p>
            <a:pPr marL="514350" indent="-514350">
              <a:buFont typeface="+mj-lt"/>
              <a:buAutoNum type="arabicPeriod"/>
            </a:pPr>
            <a:r>
              <a:rPr lang="en-US" dirty="0"/>
              <a:t>you know or ought to know that the family member received the gift because of his or her </a:t>
            </a:r>
            <a:r>
              <a:rPr lang="en-US" b="1" dirty="0">
                <a:solidFill>
                  <a:srgbClr val="C00000"/>
                </a:solidFill>
              </a:rPr>
              <a:t>connection with the public office</a:t>
            </a:r>
            <a:r>
              <a:rPr lang="en-US" dirty="0"/>
              <a:t> you hold; and</a:t>
            </a:r>
          </a:p>
          <a:p>
            <a:pPr marL="514350" indent="-514350">
              <a:buFont typeface="+mj-lt"/>
              <a:buAutoNum type="arabicPeriod"/>
            </a:pPr>
            <a:r>
              <a:rPr lang="en-US" dirty="0"/>
              <a:t>the gift would have been </a:t>
            </a:r>
            <a:r>
              <a:rPr lang="en-US" b="1" dirty="0">
                <a:solidFill>
                  <a:srgbClr val="C00000"/>
                </a:solidFill>
              </a:rPr>
              <a:t>improper or reportable </a:t>
            </a:r>
            <a:r>
              <a:rPr lang="en-US" dirty="0"/>
              <a:t>if you had been the one receiving it</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45</a:t>
            </a:fld>
            <a:endParaRPr lang="en-US" dirty="0"/>
          </a:p>
        </p:txBody>
      </p:sp>
    </p:spTree>
    <p:extLst>
      <p:ext uri="{BB962C8B-B14F-4D97-AF65-F5344CB8AC3E}">
        <p14:creationId xmlns:p14="http://schemas.microsoft.com/office/powerpoint/2010/main" val="5935194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Reporting </a:t>
            </a:r>
            <a:r>
              <a:rPr lang="en-US" dirty="0" smtClean="0"/>
              <a:t>Gifts</a:t>
            </a:r>
            <a:endParaRPr lang="en-US" dirty="0"/>
          </a:p>
        </p:txBody>
      </p:sp>
      <p:sp>
        <p:nvSpPr>
          <p:cNvPr id="3" name="Content Placeholder 2"/>
          <p:cNvSpPr>
            <a:spLocks noGrp="1"/>
          </p:cNvSpPr>
          <p:nvPr>
            <p:ph idx="1"/>
          </p:nvPr>
        </p:nvSpPr>
        <p:spPr/>
        <p:txBody>
          <a:bodyPr/>
          <a:lstStyle/>
          <a:p>
            <a:pPr marL="0" indent="0">
              <a:buNone/>
            </a:pPr>
            <a:r>
              <a:rPr lang="en-US" dirty="0"/>
              <a:t>Forms for reporting gifts are available from your designated ethics supervisor </a:t>
            </a:r>
            <a:r>
              <a:rPr lang="en-US" dirty="0" smtClean="0"/>
              <a:t>or from </a:t>
            </a:r>
            <a:r>
              <a:rPr lang="en-US" dirty="0"/>
              <a:t>the Department of Law’s website, </a:t>
            </a:r>
            <a:r>
              <a:rPr lang="en-US" dirty="0" smtClean="0"/>
              <a:t>at </a:t>
            </a:r>
            <a:r>
              <a:rPr lang="en-US" dirty="0" smtClean="0">
                <a:solidFill>
                  <a:srgbClr val="C00000"/>
                </a:solidFill>
                <a:hlinkClick r:id="rId2"/>
              </a:rPr>
              <a:t>http</a:t>
            </a:r>
            <a:r>
              <a:rPr lang="en-US" dirty="0">
                <a:solidFill>
                  <a:srgbClr val="C00000"/>
                </a:solidFill>
                <a:hlinkClick r:id="rId2"/>
              </a:rPr>
              <a:t>://</a:t>
            </a:r>
            <a:r>
              <a:rPr lang="en-US" dirty="0" smtClean="0">
                <a:solidFill>
                  <a:srgbClr val="C00000"/>
                </a:solidFill>
                <a:hlinkClick r:id="rId2"/>
              </a:rPr>
              <a:t>www.law.alaska.gov/doclibrary/ethics.html</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46</a:t>
            </a:fld>
            <a:endParaRPr lang="en-US" dirty="0"/>
          </a:p>
        </p:txBody>
      </p:sp>
    </p:spTree>
    <p:extLst>
      <p:ext uri="{BB962C8B-B14F-4D97-AF65-F5344CB8AC3E}">
        <p14:creationId xmlns:p14="http://schemas.microsoft.com/office/powerpoint/2010/main" val="8613276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Gifts and Reporting</a:t>
            </a:r>
          </a:p>
        </p:txBody>
      </p:sp>
      <p:sp>
        <p:nvSpPr>
          <p:cNvPr id="3" name="Content Placeholder 2"/>
          <p:cNvSpPr>
            <a:spLocks noGrp="1"/>
          </p:cNvSpPr>
          <p:nvPr>
            <p:ph idx="1"/>
          </p:nvPr>
        </p:nvSpPr>
        <p:spPr/>
        <p:txBody>
          <a:bodyPr/>
          <a:lstStyle/>
          <a:p>
            <a:r>
              <a:rPr lang="en-US" dirty="0"/>
              <a:t>These reporting requirements and restrictions on gifts do </a:t>
            </a:r>
            <a:r>
              <a:rPr lang="en-US" b="1" dirty="0">
                <a:solidFill>
                  <a:srgbClr val="C00000"/>
                </a:solidFill>
              </a:rPr>
              <a:t>not</a:t>
            </a:r>
            <a:r>
              <a:rPr lang="en-US" dirty="0"/>
              <a:t> apply to campaign contributions, so long as the contributions comply with the laws and regulations governing campaign contributions</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47</a:t>
            </a:fld>
            <a:endParaRPr lang="en-US" dirty="0"/>
          </a:p>
        </p:txBody>
      </p:sp>
    </p:spTree>
    <p:extLst>
      <p:ext uri="{BB962C8B-B14F-4D97-AF65-F5344CB8AC3E}">
        <p14:creationId xmlns:p14="http://schemas.microsoft.com/office/powerpoint/2010/main" val="19800465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Improper Gifts and Reporting </a:t>
            </a:r>
            <a:r>
              <a:rPr lang="en-US" dirty="0" smtClean="0"/>
              <a:t>– Your Call</a:t>
            </a:r>
            <a:endParaRPr lang="en-US" dirty="0"/>
          </a:p>
        </p:txBody>
      </p:sp>
      <p:sp>
        <p:nvSpPr>
          <p:cNvPr id="3" name="Content Placeholder 2"/>
          <p:cNvSpPr>
            <a:spLocks noGrp="1"/>
          </p:cNvSpPr>
          <p:nvPr>
            <p:ph idx="1"/>
          </p:nvPr>
        </p:nvSpPr>
        <p:spPr/>
        <p:txBody>
          <a:bodyPr/>
          <a:lstStyle/>
          <a:p>
            <a:pPr marL="0" indent="0">
              <a:buNone/>
            </a:pPr>
            <a:r>
              <a:rPr lang="en-US" dirty="0"/>
              <a:t>Let’s say your neighbor, who is a lobbyist, offers you a holiday gift worth less than $50.  May you accept it?</a:t>
            </a:r>
          </a:p>
          <a:p>
            <a:r>
              <a:rPr lang="en-US" b="1" dirty="0">
                <a:solidFill>
                  <a:srgbClr val="C00000"/>
                </a:solidFill>
              </a:rPr>
              <a:t>No</a:t>
            </a:r>
            <a:r>
              <a:rPr lang="en-US" dirty="0"/>
              <a:t>, unless you file a gift disclosure form and your designated ethics supervisor determines that the gift is proper.</a:t>
            </a:r>
          </a:p>
          <a:p>
            <a:r>
              <a:rPr lang="en-US" dirty="0"/>
              <a:t>Because the gift is from a lobbyist who is not a member of your immediate family, the gift is </a:t>
            </a:r>
            <a:r>
              <a:rPr lang="en-US" b="1" dirty="0">
                <a:solidFill>
                  <a:srgbClr val="C00000"/>
                </a:solidFill>
              </a:rPr>
              <a:t>presumed</a:t>
            </a:r>
            <a:r>
              <a:rPr lang="en-US" dirty="0"/>
              <a:t> to be improper </a:t>
            </a:r>
            <a:r>
              <a:rPr lang="en-US" b="1" dirty="0">
                <a:solidFill>
                  <a:srgbClr val="C00000"/>
                </a:solidFill>
              </a:rPr>
              <a:t>regardless of its value</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48</a:t>
            </a:fld>
            <a:endParaRPr lang="en-US" dirty="0"/>
          </a:p>
        </p:txBody>
      </p:sp>
    </p:spTree>
    <p:extLst>
      <p:ext uri="{BB962C8B-B14F-4D97-AF65-F5344CB8AC3E}">
        <p14:creationId xmlns:p14="http://schemas.microsoft.com/office/powerpoint/2010/main" val="26874838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Use or </a:t>
            </a:r>
            <a:r>
              <a:rPr lang="en-US" dirty="0" smtClean="0"/>
              <a:t/>
            </a:r>
            <a:br>
              <a:rPr lang="en-US" dirty="0" smtClean="0"/>
            </a:br>
            <a:r>
              <a:rPr lang="en-US" dirty="0" smtClean="0"/>
              <a:t>Disclosure </a:t>
            </a:r>
            <a:r>
              <a:rPr lang="en-US" dirty="0"/>
              <a:t>of </a:t>
            </a:r>
            <a:r>
              <a:rPr lang="en-US" dirty="0" smtClean="0"/>
              <a:t>Information</a:t>
            </a:r>
            <a:endParaRPr lang="en-US" dirty="0"/>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49</a:t>
            </a:fld>
            <a:endParaRPr lang="en-US"/>
          </a:p>
        </p:txBody>
      </p:sp>
    </p:spTree>
    <p:extLst>
      <p:ext uri="{BB962C8B-B14F-4D97-AF65-F5344CB8AC3E}">
        <p14:creationId xmlns:p14="http://schemas.microsoft.com/office/powerpoint/2010/main" val="38044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Does it Matter?</a:t>
            </a:r>
          </a:p>
        </p:txBody>
      </p:sp>
      <p:sp>
        <p:nvSpPr>
          <p:cNvPr id="3" name="Content Placeholder 2"/>
          <p:cNvSpPr>
            <a:spLocks noGrp="1"/>
          </p:cNvSpPr>
          <p:nvPr>
            <p:ph idx="1"/>
          </p:nvPr>
        </p:nvSpPr>
        <p:spPr/>
        <p:txBody>
          <a:bodyPr/>
          <a:lstStyle/>
          <a:p>
            <a:pPr marL="0" indent="0">
              <a:buNone/>
            </a:pPr>
            <a:r>
              <a:rPr lang="en-US" dirty="0"/>
              <a:t>Understanding the Ethics Act is important because</a:t>
            </a:r>
          </a:p>
          <a:p>
            <a:r>
              <a:rPr lang="en-US" dirty="0"/>
              <a:t>as public servants, we owe the public a </a:t>
            </a:r>
            <a:r>
              <a:rPr lang="en-US" b="1" dirty="0">
                <a:solidFill>
                  <a:srgbClr val="C00000"/>
                </a:solidFill>
              </a:rPr>
              <a:t>duty</a:t>
            </a:r>
            <a:r>
              <a:rPr lang="en-US" dirty="0"/>
              <a:t> to behave ethically;</a:t>
            </a:r>
          </a:p>
          <a:p>
            <a:r>
              <a:rPr lang="en-US" dirty="0"/>
              <a:t>as individuals, </a:t>
            </a:r>
            <a:r>
              <a:rPr lang="en-US" b="1" dirty="0">
                <a:solidFill>
                  <a:srgbClr val="C00000"/>
                </a:solidFill>
              </a:rPr>
              <a:t>we want to do what’s right</a:t>
            </a:r>
            <a:r>
              <a:rPr lang="en-US" dirty="0"/>
              <a:t>; and</a:t>
            </a:r>
          </a:p>
          <a:p>
            <a:r>
              <a:rPr lang="en-US" b="1" dirty="0" smtClean="0">
                <a:solidFill>
                  <a:srgbClr val="C00000"/>
                </a:solidFill>
              </a:rPr>
              <a:t>penalties</a:t>
            </a:r>
            <a:r>
              <a:rPr lang="en-US" dirty="0" smtClean="0"/>
              <a:t> </a:t>
            </a:r>
            <a:r>
              <a:rPr lang="en-US" dirty="0"/>
              <a:t>for violating the Ethics Act can be severe.</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5</a:t>
            </a:fld>
            <a:endParaRPr lang="en-US" dirty="0"/>
          </a:p>
        </p:txBody>
      </p:sp>
    </p:spTree>
    <p:extLst>
      <p:ext uri="{BB962C8B-B14F-4D97-AF65-F5344CB8AC3E}">
        <p14:creationId xmlns:p14="http://schemas.microsoft.com/office/powerpoint/2010/main" val="172233305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Use or Disclosure of Information</a:t>
            </a:r>
          </a:p>
        </p:txBody>
      </p:sp>
      <p:sp>
        <p:nvSpPr>
          <p:cNvPr id="3" name="Content Placeholder 2"/>
          <p:cNvSpPr>
            <a:spLocks noGrp="1"/>
          </p:cNvSpPr>
          <p:nvPr>
            <p:ph idx="1"/>
          </p:nvPr>
        </p:nvSpPr>
        <p:spPr/>
        <p:txBody>
          <a:bodyPr>
            <a:normAutofit fontScale="92500"/>
          </a:bodyPr>
          <a:lstStyle/>
          <a:p>
            <a:r>
              <a:rPr lang="en-US" dirty="0"/>
              <a:t>During – </a:t>
            </a:r>
            <a:r>
              <a:rPr lang="en-US" b="1" dirty="0">
                <a:solidFill>
                  <a:srgbClr val="C00000"/>
                </a:solidFill>
              </a:rPr>
              <a:t>or after </a:t>
            </a:r>
            <a:r>
              <a:rPr lang="en-US" dirty="0"/>
              <a:t>– your state service, you may not disclose or use certain information you gained in connection with your official duties</a:t>
            </a:r>
            <a:r>
              <a:rPr lang="en-US" dirty="0" smtClean="0"/>
              <a:t>.</a:t>
            </a:r>
          </a:p>
          <a:p>
            <a:r>
              <a:rPr lang="en-US" dirty="0"/>
              <a:t>First, you may not disclose or use </a:t>
            </a:r>
            <a:r>
              <a:rPr lang="en-US" b="1" dirty="0">
                <a:solidFill>
                  <a:srgbClr val="C00000"/>
                </a:solidFill>
              </a:rPr>
              <a:t>confidential</a:t>
            </a:r>
            <a:r>
              <a:rPr lang="en-US" dirty="0"/>
              <a:t> information you gained in connection with your official duties </a:t>
            </a:r>
            <a:r>
              <a:rPr lang="en-US" b="1" dirty="0">
                <a:solidFill>
                  <a:srgbClr val="C00000"/>
                </a:solidFill>
              </a:rPr>
              <a:t>unless</a:t>
            </a:r>
            <a:r>
              <a:rPr lang="en-US" dirty="0"/>
              <a:t> you have </a:t>
            </a:r>
            <a:r>
              <a:rPr lang="en-US" b="1" dirty="0">
                <a:solidFill>
                  <a:srgbClr val="C00000"/>
                </a:solidFill>
              </a:rPr>
              <a:t>proper authorization </a:t>
            </a:r>
            <a:r>
              <a:rPr lang="en-US" dirty="0"/>
              <a:t>to disclose or use the information</a:t>
            </a:r>
            <a:r>
              <a:rPr lang="en-US" dirty="0" smtClean="0"/>
              <a:t>.</a:t>
            </a:r>
          </a:p>
          <a:p>
            <a:r>
              <a:rPr lang="en-US" dirty="0"/>
              <a:t>Second, you may not disclose or use </a:t>
            </a:r>
            <a:r>
              <a:rPr lang="en-US" b="1" dirty="0">
                <a:solidFill>
                  <a:srgbClr val="C00000"/>
                </a:solidFill>
              </a:rPr>
              <a:t>other information </a:t>
            </a:r>
            <a:r>
              <a:rPr lang="en-US" dirty="0"/>
              <a:t>you gained in connection with your official duties </a:t>
            </a:r>
            <a:r>
              <a:rPr lang="en-US" b="1" dirty="0" smtClean="0">
                <a:solidFill>
                  <a:srgbClr val="C00000"/>
                </a:solidFill>
              </a:rPr>
              <a:t>if</a:t>
            </a:r>
            <a:r>
              <a:rPr lang="en-US" dirty="0" smtClean="0"/>
              <a:t> </a:t>
            </a:r>
            <a:r>
              <a:rPr lang="en-US" dirty="0"/>
              <a:t>the information</a:t>
            </a:r>
          </a:p>
          <a:p>
            <a:pPr lvl="1"/>
            <a:r>
              <a:rPr lang="en-US" dirty="0"/>
              <a:t>has not been “</a:t>
            </a:r>
            <a:r>
              <a:rPr lang="en-US" b="1" dirty="0">
                <a:solidFill>
                  <a:srgbClr val="C00000"/>
                </a:solidFill>
              </a:rPr>
              <a:t>publicly disseminated</a:t>
            </a:r>
            <a:r>
              <a:rPr lang="en-US" dirty="0"/>
              <a:t>”; and</a:t>
            </a:r>
          </a:p>
          <a:p>
            <a:pPr lvl="1"/>
            <a:r>
              <a:rPr lang="en-US" dirty="0"/>
              <a:t>could in any way </a:t>
            </a:r>
            <a:r>
              <a:rPr lang="en-US" b="1" dirty="0">
                <a:solidFill>
                  <a:srgbClr val="C00000"/>
                </a:solidFill>
              </a:rPr>
              <a:t>benefit</a:t>
            </a:r>
            <a:r>
              <a:rPr lang="en-US" dirty="0"/>
              <a:t> you or an immediate family member</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50</a:t>
            </a:fld>
            <a:endParaRPr lang="en-US" dirty="0"/>
          </a:p>
        </p:txBody>
      </p:sp>
    </p:spTree>
    <p:extLst>
      <p:ext uri="{BB962C8B-B14F-4D97-AF65-F5344CB8AC3E}">
        <p14:creationId xmlns:p14="http://schemas.microsoft.com/office/powerpoint/2010/main" val="25034425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Improper Use or Disclosure of </a:t>
            </a:r>
            <a:r>
              <a:rPr lang="en-US" dirty="0" smtClean="0"/>
              <a:t>Information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Information has been “</a:t>
            </a:r>
            <a:r>
              <a:rPr lang="en-US" b="1" dirty="0">
                <a:solidFill>
                  <a:srgbClr val="C00000"/>
                </a:solidFill>
              </a:rPr>
              <a:t>publicly disseminated</a:t>
            </a:r>
            <a:r>
              <a:rPr lang="en-US" dirty="0"/>
              <a:t>” if it has been published through</a:t>
            </a:r>
          </a:p>
          <a:p>
            <a:r>
              <a:rPr lang="en-US" dirty="0"/>
              <a:t>newspaper publication;</a:t>
            </a:r>
          </a:p>
          <a:p>
            <a:r>
              <a:rPr lang="en-US" dirty="0"/>
              <a:t>broadcast media;</a:t>
            </a:r>
          </a:p>
          <a:p>
            <a:r>
              <a:rPr lang="en-US" dirty="0"/>
              <a:t>a press release;</a:t>
            </a:r>
          </a:p>
          <a:p>
            <a:r>
              <a:rPr lang="en-US" dirty="0"/>
              <a:t>a newsletter;</a:t>
            </a:r>
          </a:p>
          <a:p>
            <a:r>
              <a:rPr lang="en-US" dirty="0"/>
              <a:t>a legal notice;</a:t>
            </a:r>
          </a:p>
          <a:p>
            <a:r>
              <a:rPr lang="en-US" dirty="0"/>
              <a:t>a </a:t>
            </a:r>
            <a:r>
              <a:rPr lang="en-US" dirty="0" err="1"/>
              <a:t>nonconfidential</a:t>
            </a:r>
            <a:r>
              <a:rPr lang="en-US" dirty="0"/>
              <a:t> court filing;</a:t>
            </a:r>
          </a:p>
          <a:p>
            <a:r>
              <a:rPr lang="en-US" dirty="0"/>
              <a:t>a published report;</a:t>
            </a:r>
          </a:p>
          <a:p>
            <a:r>
              <a:rPr lang="en-US" dirty="0"/>
              <a:t>an agency’s website;</a:t>
            </a:r>
          </a:p>
          <a:p>
            <a:r>
              <a:rPr lang="en-US" dirty="0"/>
              <a:t>a public speech or public testimony before the legislature, </a:t>
            </a:r>
            <a:r>
              <a:rPr lang="en-US" dirty="0" smtClean="0"/>
              <a:t/>
            </a:r>
            <a:br>
              <a:rPr lang="en-US" dirty="0" smtClean="0"/>
            </a:br>
            <a:r>
              <a:rPr lang="en-US" dirty="0" smtClean="0"/>
              <a:t>a board</a:t>
            </a:r>
            <a:r>
              <a:rPr lang="en-US" dirty="0"/>
              <a:t>, or a commission.</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51</a:t>
            </a:fld>
            <a:endParaRPr lang="en-US" dirty="0"/>
          </a:p>
        </p:txBody>
      </p:sp>
    </p:spTree>
    <p:extLst>
      <p:ext uri="{BB962C8B-B14F-4D97-AF65-F5344CB8AC3E}">
        <p14:creationId xmlns:p14="http://schemas.microsoft.com/office/powerpoint/2010/main" val="333443560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Improper Use or </a:t>
            </a:r>
            <a:r>
              <a:rPr lang="en-US" dirty="0" smtClean="0"/>
              <a:t>Disclosure of </a:t>
            </a:r>
            <a:r>
              <a:rPr lang="en-US" dirty="0"/>
              <a:t>Information – Your </a:t>
            </a:r>
            <a:r>
              <a:rPr lang="en-US" dirty="0" smtClean="0"/>
              <a:t>Call</a:t>
            </a:r>
            <a:endParaRPr lang="en-US" dirty="0"/>
          </a:p>
        </p:txBody>
      </p:sp>
      <p:sp>
        <p:nvSpPr>
          <p:cNvPr id="3" name="Content Placeholder 2"/>
          <p:cNvSpPr>
            <a:spLocks noGrp="1"/>
          </p:cNvSpPr>
          <p:nvPr>
            <p:ph idx="1"/>
          </p:nvPr>
        </p:nvSpPr>
        <p:spPr/>
        <p:txBody>
          <a:bodyPr/>
          <a:lstStyle/>
          <a:p>
            <a:pPr marL="0" indent="0">
              <a:buNone/>
            </a:pPr>
            <a:r>
              <a:rPr lang="en-US" dirty="0"/>
              <a:t>Imagine that, as part of your state job, you have access to a confidential database with information about members of the public.  May you use that database to locate someone that owes your family money?</a:t>
            </a:r>
          </a:p>
          <a:p>
            <a:r>
              <a:rPr lang="en-US" b="1" dirty="0">
                <a:solidFill>
                  <a:srgbClr val="C00000"/>
                </a:solidFill>
              </a:rPr>
              <a:t>No</a:t>
            </a:r>
            <a:r>
              <a:rPr lang="en-US" dirty="0"/>
              <a:t>, because you would be using information that has not been publicly disseminated for your benefit, and using confidential information without proper authorization</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52</a:t>
            </a:fld>
            <a:endParaRPr lang="en-US" dirty="0"/>
          </a:p>
        </p:txBody>
      </p:sp>
    </p:spTree>
    <p:extLst>
      <p:ext uri="{BB962C8B-B14F-4D97-AF65-F5344CB8AC3E}">
        <p14:creationId xmlns:p14="http://schemas.microsoft.com/office/powerpoint/2010/main" val="11977030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Influence in State Grants, Contracts, </a:t>
            </a:r>
            <a:r>
              <a:rPr lang="en-US" dirty="0" smtClean="0"/>
              <a:t>Leases &amp; Loans</a:t>
            </a:r>
            <a:endParaRPr lang="en-US" dirty="0"/>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53</a:t>
            </a:fld>
            <a:endParaRPr lang="en-US"/>
          </a:p>
        </p:txBody>
      </p:sp>
    </p:spTree>
    <p:extLst>
      <p:ext uri="{BB962C8B-B14F-4D97-AF65-F5344CB8AC3E}">
        <p14:creationId xmlns:p14="http://schemas.microsoft.com/office/powerpoint/2010/main" val="8647313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dirty="0"/>
              <a:t>Improper Influence in State Grants, Contracts, </a:t>
            </a:r>
            <a:r>
              <a:rPr lang="en-US" sz="3800" dirty="0" smtClean="0"/>
              <a:t>Leases &amp; Loans</a:t>
            </a:r>
            <a:endParaRPr lang="en-US" sz="3800" dirty="0"/>
          </a:p>
        </p:txBody>
      </p:sp>
      <p:sp>
        <p:nvSpPr>
          <p:cNvPr id="3" name="Content Placeholder 2"/>
          <p:cNvSpPr>
            <a:spLocks noGrp="1"/>
          </p:cNvSpPr>
          <p:nvPr>
            <p:ph idx="1"/>
          </p:nvPr>
        </p:nvSpPr>
        <p:spPr/>
        <p:txBody>
          <a:bodyPr/>
          <a:lstStyle/>
          <a:p>
            <a:pPr marL="0" indent="0">
              <a:buNone/>
            </a:pPr>
            <a:r>
              <a:rPr lang="en-US" dirty="0"/>
              <a:t>The Ethics Act prohibits you and members of your immediate family from receiving certain </a:t>
            </a:r>
            <a:r>
              <a:rPr lang="en-US" b="1" dirty="0">
                <a:solidFill>
                  <a:srgbClr val="C00000"/>
                </a:solidFill>
              </a:rPr>
              <a:t>state</a:t>
            </a:r>
            <a:r>
              <a:rPr lang="en-US" dirty="0"/>
              <a:t> grants, contracts, leases, and loans</a:t>
            </a:r>
            <a:r>
              <a:rPr lang="en-US" dirty="0" smtClean="0"/>
              <a:t>.</a:t>
            </a:r>
          </a:p>
          <a:p>
            <a:r>
              <a:rPr lang="en-US" dirty="0"/>
              <a:t>Neither you nor any member of your immediate family may attempt to </a:t>
            </a:r>
            <a:r>
              <a:rPr lang="en-US" b="1" dirty="0">
                <a:solidFill>
                  <a:srgbClr val="C00000"/>
                </a:solidFill>
              </a:rPr>
              <a:t>acquire, receive, apply for, be a party to, or have a personal or financial interest </a:t>
            </a:r>
            <a:r>
              <a:rPr lang="en-US" dirty="0"/>
              <a:t>in a state grant, contract, lease, or loan</a:t>
            </a:r>
          </a:p>
          <a:p>
            <a:r>
              <a:rPr lang="en-US" b="1" dirty="0">
                <a:solidFill>
                  <a:srgbClr val="C00000"/>
                </a:solidFill>
              </a:rPr>
              <a:t>if</a:t>
            </a:r>
            <a:r>
              <a:rPr lang="en-US" dirty="0"/>
              <a:t> you may </a:t>
            </a:r>
            <a:r>
              <a:rPr lang="en-US" b="1" dirty="0">
                <a:solidFill>
                  <a:srgbClr val="C00000"/>
                </a:solidFill>
              </a:rPr>
              <a:t>take or withhold official action </a:t>
            </a:r>
            <a:r>
              <a:rPr lang="en-US" dirty="0"/>
              <a:t>affecting the award, execution, or administration of that grant, contract, lease, or loan.</a:t>
            </a:r>
          </a:p>
          <a:p>
            <a:endParaRPr lang="en-US" dirty="0" smtClean="0"/>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54</a:t>
            </a:fld>
            <a:endParaRPr lang="en-US" dirty="0"/>
          </a:p>
        </p:txBody>
      </p:sp>
    </p:spTree>
    <p:extLst>
      <p:ext uri="{BB962C8B-B14F-4D97-AF65-F5344CB8AC3E}">
        <p14:creationId xmlns:p14="http://schemas.microsoft.com/office/powerpoint/2010/main" val="200897069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Improper Influence in State Grants, Contracts, Leases &amp; Loans</a:t>
            </a:r>
            <a:endParaRPr lang="en-US" dirty="0"/>
          </a:p>
        </p:txBody>
      </p:sp>
      <p:sp>
        <p:nvSpPr>
          <p:cNvPr id="3" name="Content Placeholder 2"/>
          <p:cNvSpPr>
            <a:spLocks noGrp="1"/>
          </p:cNvSpPr>
          <p:nvPr>
            <p:ph idx="1"/>
          </p:nvPr>
        </p:nvSpPr>
        <p:spPr/>
        <p:txBody>
          <a:bodyPr/>
          <a:lstStyle/>
          <a:p>
            <a:pPr marL="0" indent="0">
              <a:buNone/>
            </a:pPr>
            <a:r>
              <a:rPr lang="en-US" dirty="0"/>
              <a:t>There are, however, some exceptions to this restriction.</a:t>
            </a:r>
          </a:p>
          <a:p>
            <a:r>
              <a:rPr lang="en-US" dirty="0"/>
              <a:t>One of the exceptions applies to </a:t>
            </a:r>
            <a:r>
              <a:rPr lang="en-US" b="1" dirty="0">
                <a:solidFill>
                  <a:srgbClr val="C00000"/>
                </a:solidFill>
              </a:rPr>
              <a:t>competitively solicited </a:t>
            </a:r>
            <a:r>
              <a:rPr lang="en-US" dirty="0"/>
              <a:t>grants, contracts, and leases.</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55</a:t>
            </a:fld>
            <a:endParaRPr lang="en-US" dirty="0"/>
          </a:p>
        </p:txBody>
      </p:sp>
    </p:spTree>
    <p:extLst>
      <p:ext uri="{BB962C8B-B14F-4D97-AF65-F5344CB8AC3E}">
        <p14:creationId xmlns:p14="http://schemas.microsoft.com/office/powerpoint/2010/main" val="37492935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Improper Influence in State Grants, Contracts, Leases &amp; Loans</a:t>
            </a:r>
            <a:endParaRPr lang="en-US" dirty="0"/>
          </a:p>
        </p:txBody>
      </p:sp>
      <p:sp>
        <p:nvSpPr>
          <p:cNvPr id="3" name="Content Placeholder 2"/>
          <p:cNvSpPr>
            <a:spLocks noGrp="1"/>
          </p:cNvSpPr>
          <p:nvPr>
            <p:ph idx="1"/>
          </p:nvPr>
        </p:nvSpPr>
        <p:spPr/>
        <p:txBody>
          <a:bodyPr/>
          <a:lstStyle/>
          <a:p>
            <a:pPr marL="0" indent="0">
              <a:buNone/>
            </a:pPr>
            <a:r>
              <a:rPr lang="en-US" dirty="0"/>
              <a:t>You and your family members may have interests in </a:t>
            </a:r>
            <a:r>
              <a:rPr lang="en-US" b="1" dirty="0">
                <a:solidFill>
                  <a:srgbClr val="C00000"/>
                </a:solidFill>
              </a:rPr>
              <a:t>competitively solicited </a:t>
            </a:r>
            <a:r>
              <a:rPr lang="en-US" dirty="0"/>
              <a:t>grants, contracts, and leases, </a:t>
            </a:r>
            <a:r>
              <a:rPr lang="en-US" b="1" dirty="0">
                <a:solidFill>
                  <a:srgbClr val="C00000"/>
                </a:solidFill>
              </a:rPr>
              <a:t>unless</a:t>
            </a:r>
          </a:p>
          <a:p>
            <a:r>
              <a:rPr lang="en-US" dirty="0"/>
              <a:t>you work for the administrative unit awarding the grant, contract, or lease;</a:t>
            </a:r>
          </a:p>
          <a:p>
            <a:r>
              <a:rPr lang="en-US" dirty="0"/>
              <a:t>you work for the administrative unit for which the grant, contract, or lease is awarded; </a:t>
            </a:r>
            <a:r>
              <a:rPr lang="en-US" b="1" dirty="0">
                <a:solidFill>
                  <a:srgbClr val="C00000"/>
                </a:solidFill>
              </a:rPr>
              <a:t>or</a:t>
            </a:r>
          </a:p>
          <a:p>
            <a:r>
              <a:rPr lang="en-US" dirty="0"/>
              <a:t>you actually </a:t>
            </a:r>
            <a:r>
              <a:rPr lang="en-US" b="1" dirty="0">
                <a:solidFill>
                  <a:srgbClr val="C00000"/>
                </a:solidFill>
              </a:rPr>
              <a:t>take</a:t>
            </a:r>
            <a:r>
              <a:rPr lang="en-US" dirty="0"/>
              <a:t> official action on the  award, execution, or administration of the grant, contract, or lease</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dirty="0" smtClean="0"/>
              <a:t>Ethics for Alaska’s Executive Branch: A Self-Guided Training Tool</a:t>
            </a:r>
          </a:p>
        </p:txBody>
      </p:sp>
      <p:sp>
        <p:nvSpPr>
          <p:cNvPr id="5" name="Slide Number Placeholder 4"/>
          <p:cNvSpPr>
            <a:spLocks noGrp="1"/>
          </p:cNvSpPr>
          <p:nvPr>
            <p:ph type="sldNum" sz="quarter" idx="12"/>
          </p:nvPr>
        </p:nvSpPr>
        <p:spPr/>
        <p:txBody>
          <a:bodyPr/>
          <a:lstStyle/>
          <a:p>
            <a:fld id="{0DC93DB9-AB6B-40A4-A190-CC5D532CA4FD}" type="slidenum">
              <a:rPr lang="en-US" smtClean="0"/>
              <a:t>56</a:t>
            </a:fld>
            <a:endParaRPr lang="en-US" dirty="0"/>
          </a:p>
        </p:txBody>
      </p:sp>
    </p:spTree>
    <p:extLst>
      <p:ext uri="{BB962C8B-B14F-4D97-AF65-F5344CB8AC3E}">
        <p14:creationId xmlns:p14="http://schemas.microsoft.com/office/powerpoint/2010/main" val="245747785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a:solidFill>
                  <a:prstClr val="black"/>
                </a:solidFill>
              </a:rPr>
              <a:t>Improper Influence in State Grants, Contracts, Leases &amp; Loans</a:t>
            </a:r>
            <a:endParaRPr lang="en-US" dirty="0"/>
          </a:p>
        </p:txBody>
      </p:sp>
      <p:sp>
        <p:nvSpPr>
          <p:cNvPr id="3" name="Content Placeholder 2"/>
          <p:cNvSpPr>
            <a:spLocks noGrp="1"/>
          </p:cNvSpPr>
          <p:nvPr>
            <p:ph idx="1"/>
          </p:nvPr>
        </p:nvSpPr>
        <p:spPr/>
        <p:txBody>
          <a:bodyPr/>
          <a:lstStyle/>
          <a:p>
            <a:pPr marL="0" indent="0">
              <a:buNone/>
            </a:pPr>
            <a:r>
              <a:rPr lang="en-US" dirty="0"/>
              <a:t>Another exception applies to certain </a:t>
            </a:r>
            <a:r>
              <a:rPr lang="en-US" dirty="0" smtClean="0"/>
              <a:t>loans. This </a:t>
            </a:r>
            <a:r>
              <a:rPr lang="en-US" dirty="0"/>
              <a:t>exception permits you and your immediate family members to have interests in a loan that is</a:t>
            </a:r>
          </a:p>
          <a:p>
            <a:r>
              <a:rPr lang="en-US" b="1" dirty="0">
                <a:solidFill>
                  <a:srgbClr val="C00000"/>
                </a:solidFill>
              </a:rPr>
              <a:t>generally available to members of the public </a:t>
            </a:r>
            <a:r>
              <a:rPr lang="en-US" dirty="0"/>
              <a:t>and</a:t>
            </a:r>
          </a:p>
          <a:p>
            <a:r>
              <a:rPr lang="en-US" b="1" dirty="0">
                <a:solidFill>
                  <a:srgbClr val="C00000"/>
                </a:solidFill>
              </a:rPr>
              <a:t>subject to fixed eligibility standards</a:t>
            </a:r>
            <a:r>
              <a:rPr lang="en-US" dirty="0"/>
              <a:t>,</a:t>
            </a:r>
          </a:p>
          <a:p>
            <a:pPr marL="0" indent="0">
              <a:buNone/>
            </a:pPr>
            <a:r>
              <a:rPr lang="en-US" dirty="0" smtClean="0"/>
              <a:t>as </a:t>
            </a:r>
            <a:r>
              <a:rPr lang="en-US" dirty="0"/>
              <a:t>long as you do not actually take or withhold official action affecting the award, execution, or administration of that loan.</a:t>
            </a:r>
          </a:p>
          <a:p>
            <a:pPr marL="0" indent="0">
              <a:buNone/>
            </a:pPr>
            <a:endParaRPr lang="en-US" dirty="0"/>
          </a:p>
        </p:txBody>
      </p:sp>
      <p:sp>
        <p:nvSpPr>
          <p:cNvPr id="4" name="Footer Placeholder 3"/>
          <p:cNvSpPr>
            <a:spLocks noGrp="1"/>
          </p:cNvSpPr>
          <p:nvPr>
            <p:ph type="ftr" sz="quarter" idx="11"/>
          </p:nvPr>
        </p:nvSpPr>
        <p:spPr/>
        <p:txBody>
          <a:bodyPr/>
          <a:lstStyle/>
          <a:p>
            <a:pPr algn="l"/>
            <a:r>
              <a:rPr lang="en-US" dirty="0" smtClean="0"/>
              <a:t>Ethics for Alaska’s Executive Branch: A Self-Guided Training Tool</a:t>
            </a:r>
          </a:p>
        </p:txBody>
      </p:sp>
      <p:sp>
        <p:nvSpPr>
          <p:cNvPr id="5" name="Slide Number Placeholder 4"/>
          <p:cNvSpPr>
            <a:spLocks noGrp="1"/>
          </p:cNvSpPr>
          <p:nvPr>
            <p:ph type="sldNum" sz="quarter" idx="12"/>
          </p:nvPr>
        </p:nvSpPr>
        <p:spPr/>
        <p:txBody>
          <a:bodyPr/>
          <a:lstStyle/>
          <a:p>
            <a:fld id="{0DC93DB9-AB6B-40A4-A190-CC5D532CA4FD}" type="slidenum">
              <a:rPr lang="en-US" smtClean="0"/>
              <a:t>57</a:t>
            </a:fld>
            <a:endParaRPr lang="en-US" dirty="0"/>
          </a:p>
        </p:txBody>
      </p:sp>
    </p:spTree>
    <p:extLst>
      <p:ext uri="{BB962C8B-B14F-4D97-AF65-F5344CB8AC3E}">
        <p14:creationId xmlns:p14="http://schemas.microsoft.com/office/powerpoint/2010/main" val="84212759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State Grants, Contracts, Leases, or Loans – </a:t>
            </a:r>
            <a:r>
              <a:rPr lang="en-US" dirty="0" smtClean="0"/>
              <a:t/>
            </a:r>
            <a:br>
              <a:rPr lang="en-US" dirty="0" smtClean="0"/>
            </a:br>
            <a:r>
              <a:rPr lang="en-US" dirty="0" smtClean="0"/>
              <a:t>Reporting Requirements</a:t>
            </a:r>
            <a:endParaRPr lang="en-US" dirty="0"/>
          </a:p>
        </p:txBody>
      </p:sp>
      <p:sp>
        <p:nvSpPr>
          <p:cNvPr id="3" name="Content Placeholder 2"/>
          <p:cNvSpPr>
            <a:spLocks noGrp="1"/>
          </p:cNvSpPr>
          <p:nvPr>
            <p:ph idx="1"/>
          </p:nvPr>
        </p:nvSpPr>
        <p:spPr/>
        <p:txBody>
          <a:bodyPr>
            <a:normAutofit/>
          </a:bodyPr>
          <a:lstStyle/>
          <a:p>
            <a:pPr marL="0" indent="0">
              <a:buNone/>
            </a:pPr>
            <a:r>
              <a:rPr lang="en-US" dirty="0"/>
              <a:t>If you or a member of your immediate family has a </a:t>
            </a:r>
            <a:r>
              <a:rPr lang="en-US" b="1" dirty="0">
                <a:solidFill>
                  <a:srgbClr val="C00000"/>
                </a:solidFill>
              </a:rPr>
              <a:t>personal or financial interest </a:t>
            </a:r>
            <a:r>
              <a:rPr lang="en-US" dirty="0"/>
              <a:t>in a state grant, contract, lease, or loan that your agency awarded, executed, or administers, you must </a:t>
            </a:r>
            <a:r>
              <a:rPr lang="en-US" b="1" dirty="0">
                <a:solidFill>
                  <a:srgbClr val="C00000"/>
                </a:solidFill>
              </a:rPr>
              <a:t>report it in writing </a:t>
            </a:r>
            <a:r>
              <a:rPr lang="en-US" dirty="0"/>
              <a:t>to your designated ethics supervisor</a:t>
            </a:r>
            <a:r>
              <a:rPr lang="en-US" dirty="0" smtClean="0"/>
              <a:t>.</a:t>
            </a:r>
          </a:p>
          <a:p>
            <a:r>
              <a:rPr lang="en-US" dirty="0"/>
              <a:t>Forms for reporting interests in state grants, contracts, leases, or loans are available from your </a:t>
            </a:r>
            <a:r>
              <a:rPr lang="en-US" b="1" dirty="0">
                <a:solidFill>
                  <a:srgbClr val="C00000"/>
                </a:solidFill>
              </a:rPr>
              <a:t>designated ethics supervisor</a:t>
            </a:r>
            <a:r>
              <a:rPr lang="en-US" dirty="0"/>
              <a:t> </a:t>
            </a:r>
            <a:r>
              <a:rPr lang="en-US" dirty="0" smtClean="0"/>
              <a:t>or from </a:t>
            </a:r>
            <a:r>
              <a:rPr lang="en-US" dirty="0"/>
              <a:t>the </a:t>
            </a:r>
            <a:r>
              <a:rPr lang="en-US" b="1" dirty="0">
                <a:solidFill>
                  <a:srgbClr val="C00000"/>
                </a:solidFill>
              </a:rPr>
              <a:t>Department of Law’s website</a:t>
            </a:r>
            <a:r>
              <a:rPr lang="en-US" dirty="0"/>
              <a:t>, </a:t>
            </a:r>
            <a:r>
              <a:rPr lang="en-US" dirty="0" smtClean="0"/>
              <a:t>at </a:t>
            </a:r>
            <a:r>
              <a:rPr lang="en-US" dirty="0" smtClean="0">
                <a:hlinkClick r:id="rId2"/>
              </a:rPr>
              <a:t>http</a:t>
            </a:r>
            <a:r>
              <a:rPr lang="en-US" dirty="0">
                <a:hlinkClick r:id="rId2"/>
              </a:rPr>
              <a:t>://</a:t>
            </a:r>
            <a:r>
              <a:rPr lang="en-US" dirty="0" smtClean="0">
                <a:hlinkClick r:id="rId2"/>
              </a:rPr>
              <a:t>www.law.alaska.gov/doclibrary/ethics.html</a:t>
            </a:r>
            <a:r>
              <a:rPr lang="en-US" dirty="0" smtClean="0"/>
              <a:t>.</a:t>
            </a:r>
            <a:endParaRPr lang="en-US" dirty="0"/>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58</a:t>
            </a:fld>
            <a:endParaRPr lang="en-US" dirty="0"/>
          </a:p>
        </p:txBody>
      </p:sp>
    </p:spTree>
    <p:extLst>
      <p:ext uri="{BB962C8B-B14F-4D97-AF65-F5344CB8AC3E}">
        <p14:creationId xmlns:p14="http://schemas.microsoft.com/office/powerpoint/2010/main" val="422510690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Improper Influence in </a:t>
            </a:r>
            <a:r>
              <a:rPr lang="en-US" dirty="0" smtClean="0"/>
              <a:t>State Grants</a:t>
            </a:r>
            <a:r>
              <a:rPr lang="en-US" dirty="0"/>
              <a:t>, Contracts, </a:t>
            </a:r>
            <a:r>
              <a:rPr lang="en-US" dirty="0" smtClean="0"/>
              <a:t>Leases &amp; Loans – Your Call</a:t>
            </a:r>
            <a:endParaRPr lang="en-US" dirty="0"/>
          </a:p>
        </p:txBody>
      </p:sp>
      <p:sp>
        <p:nvSpPr>
          <p:cNvPr id="3" name="Content Placeholder 2"/>
          <p:cNvSpPr>
            <a:spLocks noGrp="1"/>
          </p:cNvSpPr>
          <p:nvPr>
            <p:ph idx="1"/>
          </p:nvPr>
        </p:nvSpPr>
        <p:spPr/>
        <p:txBody>
          <a:bodyPr/>
          <a:lstStyle/>
          <a:p>
            <a:pPr marL="0" indent="0">
              <a:buNone/>
            </a:pPr>
            <a:r>
              <a:rPr lang="en-US" dirty="0"/>
              <a:t>Suppose your daughter wants to apply for a grant from your agency and your normal duties include serving on the committee that awards those grants.  May she apply for the grant?</a:t>
            </a:r>
          </a:p>
          <a:p>
            <a:r>
              <a:rPr lang="en-US" b="1" dirty="0">
                <a:solidFill>
                  <a:srgbClr val="C00000"/>
                </a:solidFill>
              </a:rPr>
              <a:t>No</a:t>
            </a:r>
            <a:r>
              <a:rPr lang="en-US" dirty="0"/>
              <a:t>, </a:t>
            </a:r>
            <a:r>
              <a:rPr lang="en-US" dirty="0" smtClean="0"/>
              <a:t>unless the </a:t>
            </a:r>
            <a:r>
              <a:rPr lang="en-US" dirty="0"/>
              <a:t>grant is competitively solicited, </a:t>
            </a:r>
            <a:r>
              <a:rPr lang="en-US" b="1" dirty="0">
                <a:solidFill>
                  <a:srgbClr val="C00000"/>
                </a:solidFill>
              </a:rPr>
              <a:t>and</a:t>
            </a:r>
          </a:p>
          <a:p>
            <a:r>
              <a:rPr lang="en-US" dirty="0"/>
              <a:t>you take no official action with respect to the award, execution, or administration of the grant;</a:t>
            </a:r>
          </a:p>
          <a:p>
            <a:r>
              <a:rPr lang="en-US" b="1" dirty="0">
                <a:solidFill>
                  <a:srgbClr val="C00000"/>
                </a:solidFill>
              </a:rPr>
              <a:t>or</a:t>
            </a:r>
            <a:r>
              <a:rPr lang="en-US" dirty="0"/>
              <a:t> your designated ethics supervisor determines that your committee duties can be reassigned</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59</a:t>
            </a:fld>
            <a:endParaRPr lang="en-US" dirty="0"/>
          </a:p>
        </p:txBody>
      </p:sp>
    </p:spTree>
    <p:extLst>
      <p:ext uri="{BB962C8B-B14F-4D97-AF65-F5344CB8AC3E}">
        <p14:creationId xmlns:p14="http://schemas.microsoft.com/office/powerpoint/2010/main" val="36664288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the Executive Branch Ethics Act Apply to You?</a:t>
            </a:r>
          </a:p>
        </p:txBody>
      </p:sp>
      <p:sp>
        <p:nvSpPr>
          <p:cNvPr id="3" name="Content Placeholder 2"/>
          <p:cNvSpPr>
            <a:spLocks noGrp="1"/>
          </p:cNvSpPr>
          <p:nvPr>
            <p:ph idx="1"/>
          </p:nvPr>
        </p:nvSpPr>
        <p:spPr/>
        <p:txBody>
          <a:bodyPr/>
          <a:lstStyle/>
          <a:p>
            <a:r>
              <a:rPr lang="en-US" dirty="0"/>
              <a:t>Yes, if you are an </a:t>
            </a:r>
            <a:r>
              <a:rPr lang="en-US" b="1" dirty="0">
                <a:solidFill>
                  <a:srgbClr val="C00000"/>
                </a:solidFill>
              </a:rPr>
              <a:t>employee</a:t>
            </a:r>
            <a:r>
              <a:rPr lang="en-US" dirty="0"/>
              <a:t> in the executive branch or if you serve on a </a:t>
            </a:r>
            <a:r>
              <a:rPr lang="en-US" b="1" dirty="0">
                <a:solidFill>
                  <a:srgbClr val="C00000"/>
                </a:solidFill>
              </a:rPr>
              <a:t>board or commission </a:t>
            </a:r>
            <a:r>
              <a:rPr lang="en-US" dirty="0"/>
              <a:t>in the executive branch.</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6</a:t>
            </a:fld>
            <a:endParaRPr lang="en-US" dirty="0"/>
          </a:p>
        </p:txBody>
      </p:sp>
    </p:spTree>
    <p:extLst>
      <p:ext uri="{BB962C8B-B14F-4D97-AF65-F5344CB8AC3E}">
        <p14:creationId xmlns:p14="http://schemas.microsoft.com/office/powerpoint/2010/main" val="36702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a:t>
            </a:r>
            <a:r>
              <a:rPr lang="en-US" dirty="0" smtClean="0"/>
              <a:t>Representation</a:t>
            </a:r>
            <a:endParaRPr lang="en-US" dirty="0"/>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60</a:t>
            </a:fld>
            <a:endParaRPr lang="en-US"/>
          </a:p>
        </p:txBody>
      </p:sp>
    </p:spTree>
    <p:extLst>
      <p:ext uri="{BB962C8B-B14F-4D97-AF65-F5344CB8AC3E}">
        <p14:creationId xmlns:p14="http://schemas.microsoft.com/office/powerpoint/2010/main" val="417827832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Representation</a:t>
            </a:r>
          </a:p>
        </p:txBody>
      </p:sp>
      <p:sp>
        <p:nvSpPr>
          <p:cNvPr id="3" name="Content Placeholder 2"/>
          <p:cNvSpPr>
            <a:spLocks noGrp="1"/>
          </p:cNvSpPr>
          <p:nvPr>
            <p:ph idx="1"/>
          </p:nvPr>
        </p:nvSpPr>
        <p:spPr/>
        <p:txBody>
          <a:bodyPr/>
          <a:lstStyle/>
          <a:p>
            <a:pPr marL="0" indent="0">
              <a:buNone/>
            </a:pPr>
            <a:r>
              <a:rPr lang="en-US" dirty="0"/>
              <a:t>The Ethics Act generally prohibits you from representing, advising, or assisting a person in any matter pending before the administrative unit you serve.</a:t>
            </a:r>
          </a:p>
          <a:p>
            <a:pPr marL="0" indent="0">
              <a:buNone/>
            </a:pPr>
            <a:r>
              <a:rPr lang="en-US" dirty="0"/>
              <a:t>Specifically, you may not, </a:t>
            </a:r>
            <a:r>
              <a:rPr lang="en-US" b="1" dirty="0">
                <a:solidFill>
                  <a:srgbClr val="C00000"/>
                </a:solidFill>
              </a:rPr>
              <a:t>for compensation</a:t>
            </a:r>
            <a:r>
              <a:rPr lang="en-US" dirty="0"/>
              <a:t>, represent, advise, or assist a person in any matter pending before the administrative unit you serve </a:t>
            </a:r>
            <a:r>
              <a:rPr lang="en-US" b="1" dirty="0">
                <a:solidFill>
                  <a:srgbClr val="C00000"/>
                </a:solidFill>
              </a:rPr>
              <a:t>unless</a:t>
            </a:r>
            <a:r>
              <a:rPr lang="en-US" dirty="0"/>
              <a:t> the representation, advice, assistance, and compensation are</a:t>
            </a:r>
          </a:p>
          <a:p>
            <a:r>
              <a:rPr lang="en-US" b="1" dirty="0">
                <a:solidFill>
                  <a:srgbClr val="C00000"/>
                </a:solidFill>
              </a:rPr>
              <a:t>required</a:t>
            </a:r>
            <a:r>
              <a:rPr lang="en-US" dirty="0"/>
              <a:t> by statute, regulation, or court rule; </a:t>
            </a:r>
            <a:r>
              <a:rPr lang="en-US" b="1" dirty="0">
                <a:solidFill>
                  <a:srgbClr val="C00000"/>
                </a:solidFill>
              </a:rPr>
              <a:t>or</a:t>
            </a:r>
          </a:p>
          <a:p>
            <a:r>
              <a:rPr lang="en-US" dirty="0"/>
              <a:t>otherwise </a:t>
            </a:r>
            <a:r>
              <a:rPr lang="en-US" b="1" dirty="0">
                <a:solidFill>
                  <a:srgbClr val="C00000"/>
                </a:solidFill>
              </a:rPr>
              <a:t>customary</a:t>
            </a:r>
            <a:r>
              <a:rPr lang="en-US" dirty="0"/>
              <a:t>. </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61</a:t>
            </a:fld>
            <a:endParaRPr lang="en-US" dirty="0"/>
          </a:p>
        </p:txBody>
      </p:sp>
    </p:spTree>
    <p:extLst>
      <p:ext uri="{BB962C8B-B14F-4D97-AF65-F5344CB8AC3E}">
        <p14:creationId xmlns:p14="http://schemas.microsoft.com/office/powerpoint/2010/main" val="31451990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Representation</a:t>
            </a:r>
          </a:p>
        </p:txBody>
      </p:sp>
      <p:sp>
        <p:nvSpPr>
          <p:cNvPr id="3" name="Content Placeholder 2"/>
          <p:cNvSpPr>
            <a:spLocks noGrp="1"/>
          </p:cNvSpPr>
          <p:nvPr>
            <p:ph idx="1"/>
          </p:nvPr>
        </p:nvSpPr>
        <p:spPr/>
        <p:txBody>
          <a:bodyPr/>
          <a:lstStyle/>
          <a:p>
            <a:pPr marL="0" indent="0">
              <a:buNone/>
            </a:pPr>
            <a:r>
              <a:rPr lang="en-US" dirty="0"/>
              <a:t>Even </a:t>
            </a:r>
            <a:r>
              <a:rPr lang="en-US" b="1" dirty="0">
                <a:solidFill>
                  <a:srgbClr val="C00000"/>
                </a:solidFill>
              </a:rPr>
              <a:t>without compensation</a:t>
            </a:r>
            <a:r>
              <a:rPr lang="en-US" dirty="0"/>
              <a:t>, you may not represent, advise, or assist a person in any matter pending before the administrative unit you serve </a:t>
            </a:r>
            <a:r>
              <a:rPr lang="en-US" b="1" dirty="0">
                <a:solidFill>
                  <a:srgbClr val="C00000"/>
                </a:solidFill>
              </a:rPr>
              <a:t>to benefit a personal or financial interest</a:t>
            </a:r>
            <a:r>
              <a:rPr lang="en-US" dirty="0"/>
              <a:t>.</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62</a:t>
            </a:fld>
            <a:endParaRPr lang="en-US" dirty="0"/>
          </a:p>
        </p:txBody>
      </p:sp>
    </p:spTree>
    <p:extLst>
      <p:ext uri="{BB962C8B-B14F-4D97-AF65-F5344CB8AC3E}">
        <p14:creationId xmlns:p14="http://schemas.microsoft.com/office/powerpoint/2010/main" val="41284759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Representation</a:t>
            </a:r>
          </a:p>
        </p:txBody>
      </p:sp>
      <p:sp>
        <p:nvSpPr>
          <p:cNvPr id="3" name="Content Placeholder 2"/>
          <p:cNvSpPr>
            <a:spLocks noGrp="1"/>
          </p:cNvSpPr>
          <p:nvPr>
            <p:ph idx="1"/>
          </p:nvPr>
        </p:nvSpPr>
        <p:spPr/>
        <p:txBody>
          <a:bodyPr/>
          <a:lstStyle/>
          <a:p>
            <a:pPr marL="0" indent="0">
              <a:buNone/>
            </a:pPr>
            <a:r>
              <a:rPr lang="en-US" dirty="0"/>
              <a:t>There is a limited exception, however, for </a:t>
            </a:r>
            <a:r>
              <a:rPr lang="en-US" b="1" dirty="0" err="1">
                <a:solidFill>
                  <a:srgbClr val="C00000"/>
                </a:solidFill>
              </a:rPr>
              <a:t>nonsalaried</a:t>
            </a:r>
            <a:r>
              <a:rPr lang="en-US" b="1" dirty="0">
                <a:solidFill>
                  <a:srgbClr val="C00000"/>
                </a:solidFill>
              </a:rPr>
              <a:t> </a:t>
            </a:r>
            <a:r>
              <a:rPr lang="en-US" dirty="0"/>
              <a:t>members of boards and commissions</a:t>
            </a:r>
            <a:r>
              <a:rPr lang="en-US" dirty="0" smtClean="0"/>
              <a:t>.</a:t>
            </a:r>
          </a:p>
          <a:p>
            <a:pPr marL="0" indent="0">
              <a:buNone/>
            </a:pPr>
            <a:r>
              <a:rPr lang="en-US" dirty="0"/>
              <a:t>These restrictions do not prohibit a </a:t>
            </a:r>
            <a:r>
              <a:rPr lang="en-US" b="1" dirty="0" err="1">
                <a:solidFill>
                  <a:srgbClr val="C00000"/>
                </a:solidFill>
              </a:rPr>
              <a:t>nonsalaried</a:t>
            </a:r>
            <a:r>
              <a:rPr lang="en-US" dirty="0"/>
              <a:t> member of a board or commission from representing, advising, or assisting in any matter in which that member has a personal or financial interest regulated by that board or commission, so long as the </a:t>
            </a:r>
            <a:r>
              <a:rPr lang="en-US" dirty="0" smtClean="0"/>
              <a:t>member</a:t>
            </a:r>
          </a:p>
          <a:p>
            <a:r>
              <a:rPr lang="en-US" dirty="0" smtClean="0"/>
              <a:t>properly </a:t>
            </a:r>
            <a:r>
              <a:rPr lang="en-US" b="1" dirty="0">
                <a:solidFill>
                  <a:srgbClr val="C00000"/>
                </a:solidFill>
              </a:rPr>
              <a:t>discloses</a:t>
            </a:r>
            <a:r>
              <a:rPr lang="en-US" dirty="0"/>
              <a:t> the interest; and</a:t>
            </a:r>
          </a:p>
          <a:p>
            <a:r>
              <a:rPr lang="en-US" b="1" dirty="0" smtClean="0">
                <a:solidFill>
                  <a:srgbClr val="C00000"/>
                </a:solidFill>
              </a:rPr>
              <a:t>complies</a:t>
            </a:r>
            <a:r>
              <a:rPr lang="en-US" dirty="0" smtClean="0"/>
              <a:t> </a:t>
            </a:r>
            <a:r>
              <a:rPr lang="en-US" dirty="0"/>
              <a:t>with the conflict of interest determination.</a:t>
            </a:r>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63</a:t>
            </a:fld>
            <a:endParaRPr lang="en-US" dirty="0"/>
          </a:p>
        </p:txBody>
      </p:sp>
    </p:spTree>
    <p:extLst>
      <p:ext uri="{BB962C8B-B14F-4D97-AF65-F5344CB8AC3E}">
        <p14:creationId xmlns:p14="http://schemas.microsoft.com/office/powerpoint/2010/main" val="39583102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Representation</a:t>
            </a:r>
          </a:p>
        </p:txBody>
      </p:sp>
      <p:sp>
        <p:nvSpPr>
          <p:cNvPr id="3" name="Content Placeholder 2"/>
          <p:cNvSpPr>
            <a:spLocks noGrp="1"/>
          </p:cNvSpPr>
          <p:nvPr>
            <p:ph idx="1"/>
          </p:nvPr>
        </p:nvSpPr>
        <p:spPr/>
        <p:txBody>
          <a:bodyPr/>
          <a:lstStyle/>
          <a:p>
            <a:pPr marL="0" indent="0">
              <a:buNone/>
            </a:pPr>
            <a:r>
              <a:rPr lang="en-US" dirty="0"/>
              <a:t>These restrictions also do not prohibit activities related to </a:t>
            </a:r>
            <a:r>
              <a:rPr lang="en-US" b="1" dirty="0">
                <a:solidFill>
                  <a:srgbClr val="C00000"/>
                </a:solidFill>
              </a:rPr>
              <a:t>collective bargaining</a:t>
            </a:r>
            <a:r>
              <a:rPr lang="en-US" dirty="0"/>
              <a:t>.</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64</a:t>
            </a:fld>
            <a:endParaRPr lang="en-US" dirty="0"/>
          </a:p>
        </p:txBody>
      </p:sp>
    </p:spTree>
    <p:extLst>
      <p:ext uri="{BB962C8B-B14F-4D97-AF65-F5344CB8AC3E}">
        <p14:creationId xmlns:p14="http://schemas.microsoft.com/office/powerpoint/2010/main" val="22491141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Improper Representation </a:t>
            </a:r>
            <a:r>
              <a:rPr lang="en-US" dirty="0" smtClean="0"/>
              <a:t>– Your Call</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Suppose that you’re an engineer serving on the state board that regulates engineers (a </a:t>
            </a:r>
            <a:r>
              <a:rPr lang="en-US" dirty="0" err="1"/>
              <a:t>nonsalaried</a:t>
            </a:r>
            <a:r>
              <a:rPr lang="en-US" dirty="0"/>
              <a:t> position).  If someone files a charge with the board about your engineering work, may you represent yourself before the board</a:t>
            </a:r>
            <a:r>
              <a:rPr lang="en-US" dirty="0" smtClean="0"/>
              <a:t>?</a:t>
            </a:r>
          </a:p>
          <a:p>
            <a:r>
              <a:rPr lang="en-US" b="1" dirty="0">
                <a:solidFill>
                  <a:srgbClr val="C00000"/>
                </a:solidFill>
              </a:rPr>
              <a:t>Yes</a:t>
            </a:r>
            <a:r>
              <a:rPr lang="en-US" dirty="0"/>
              <a:t>, </a:t>
            </a:r>
            <a:r>
              <a:rPr lang="en-US" dirty="0" smtClean="0"/>
              <a:t>as </a:t>
            </a:r>
            <a:r>
              <a:rPr lang="en-US" dirty="0"/>
              <a:t>long as you</a:t>
            </a:r>
          </a:p>
          <a:p>
            <a:r>
              <a:rPr lang="en-US" dirty="0"/>
              <a:t>properly disclose your interest in the matter; </a:t>
            </a:r>
            <a:r>
              <a:rPr lang="en-US" b="1" dirty="0">
                <a:solidFill>
                  <a:srgbClr val="C00000"/>
                </a:solidFill>
              </a:rPr>
              <a:t>and</a:t>
            </a:r>
          </a:p>
          <a:p>
            <a:r>
              <a:rPr lang="en-US" dirty="0"/>
              <a:t>comply with the ethics determination on how to handle your conflict of interests (which will usually mean that you cannot participate in the board’s consideration of the matter</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65</a:t>
            </a:fld>
            <a:endParaRPr lang="en-US" dirty="0"/>
          </a:p>
        </p:txBody>
      </p:sp>
    </p:spTree>
    <p:extLst>
      <p:ext uri="{BB962C8B-B14F-4D97-AF65-F5344CB8AC3E}">
        <p14:creationId xmlns:p14="http://schemas.microsoft.com/office/powerpoint/2010/main" val="159410591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Outside </a:t>
            </a:r>
            <a:r>
              <a:rPr lang="en-US" dirty="0" smtClean="0"/>
              <a:t>Employment</a:t>
            </a:r>
            <a:endParaRPr lang="en-US" dirty="0"/>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66</a:t>
            </a:fld>
            <a:endParaRPr lang="en-US"/>
          </a:p>
        </p:txBody>
      </p:sp>
    </p:spTree>
    <p:extLst>
      <p:ext uri="{BB962C8B-B14F-4D97-AF65-F5344CB8AC3E}">
        <p14:creationId xmlns:p14="http://schemas.microsoft.com/office/powerpoint/2010/main" val="138383394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Outside Employment</a:t>
            </a:r>
          </a:p>
        </p:txBody>
      </p:sp>
      <p:sp>
        <p:nvSpPr>
          <p:cNvPr id="3" name="Content Placeholder 2"/>
          <p:cNvSpPr>
            <a:spLocks noGrp="1"/>
          </p:cNvSpPr>
          <p:nvPr>
            <p:ph idx="1"/>
          </p:nvPr>
        </p:nvSpPr>
        <p:spPr/>
        <p:txBody>
          <a:bodyPr/>
          <a:lstStyle/>
          <a:p>
            <a:pPr marL="0" indent="0">
              <a:buNone/>
            </a:pPr>
            <a:r>
              <a:rPr lang="en-US" dirty="0" smtClean="0"/>
              <a:t>The </a:t>
            </a:r>
            <a:r>
              <a:rPr lang="en-US" dirty="0"/>
              <a:t>Ethics Act does not prohibit an executive branch employee from holding another job – or providing services to benefit a personal or financial interest –</a:t>
            </a:r>
          </a:p>
          <a:p>
            <a:r>
              <a:rPr lang="en-US" b="1" dirty="0">
                <a:solidFill>
                  <a:srgbClr val="C00000"/>
                </a:solidFill>
              </a:rPr>
              <a:t>unless</a:t>
            </a:r>
            <a:r>
              <a:rPr lang="en-US" dirty="0"/>
              <a:t> the outside employment or service is </a:t>
            </a:r>
            <a:r>
              <a:rPr lang="en-US" b="1" dirty="0">
                <a:solidFill>
                  <a:srgbClr val="C00000"/>
                </a:solidFill>
              </a:rPr>
              <a:t>incompatible or in conflict with</a:t>
            </a:r>
            <a:r>
              <a:rPr lang="en-US" dirty="0"/>
              <a:t> the proper discharge of the employee’s official duties.</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67</a:t>
            </a:fld>
            <a:endParaRPr lang="en-US" dirty="0"/>
          </a:p>
        </p:txBody>
      </p:sp>
    </p:spTree>
    <p:extLst>
      <p:ext uri="{BB962C8B-B14F-4D97-AF65-F5344CB8AC3E}">
        <p14:creationId xmlns:p14="http://schemas.microsoft.com/office/powerpoint/2010/main" val="133764403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Outside Employment</a:t>
            </a:r>
          </a:p>
        </p:txBody>
      </p:sp>
      <p:sp>
        <p:nvSpPr>
          <p:cNvPr id="3" name="Content Placeholder 2"/>
          <p:cNvSpPr>
            <a:spLocks noGrp="1"/>
          </p:cNvSpPr>
          <p:nvPr>
            <p:ph idx="1"/>
          </p:nvPr>
        </p:nvSpPr>
        <p:spPr/>
        <p:txBody>
          <a:bodyPr/>
          <a:lstStyle/>
          <a:p>
            <a:pPr marL="0" indent="0">
              <a:buNone/>
            </a:pPr>
            <a:r>
              <a:rPr lang="en-US" dirty="0"/>
              <a:t>There is an exception, however:</a:t>
            </a:r>
          </a:p>
          <a:p>
            <a:r>
              <a:rPr lang="en-US" b="1" dirty="0" smtClean="0">
                <a:solidFill>
                  <a:srgbClr val="C00000"/>
                </a:solidFill>
              </a:rPr>
              <a:t>heads </a:t>
            </a:r>
            <a:r>
              <a:rPr lang="en-US" b="1" dirty="0">
                <a:solidFill>
                  <a:srgbClr val="C00000"/>
                </a:solidFill>
              </a:rPr>
              <a:t>of principal departments </a:t>
            </a:r>
            <a:r>
              <a:rPr lang="en-US" dirty="0"/>
              <a:t>may not accept </a:t>
            </a:r>
            <a:r>
              <a:rPr lang="en-US" b="1" dirty="0">
                <a:solidFill>
                  <a:srgbClr val="C00000"/>
                </a:solidFill>
              </a:rPr>
              <a:t>any</a:t>
            </a:r>
            <a:r>
              <a:rPr lang="en-US" dirty="0"/>
              <a:t> other employment for compensation</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68</a:t>
            </a:fld>
            <a:endParaRPr lang="en-US" dirty="0"/>
          </a:p>
        </p:txBody>
      </p:sp>
    </p:spTree>
    <p:extLst>
      <p:ext uri="{BB962C8B-B14F-4D97-AF65-F5344CB8AC3E}">
        <p14:creationId xmlns:p14="http://schemas.microsoft.com/office/powerpoint/2010/main" val="17317233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Outside Employment – Reporting</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An executive branch employee rendering services for compensation or employed outside the employee’s agency must </a:t>
            </a:r>
            <a:r>
              <a:rPr lang="en-US" b="1" dirty="0">
                <a:solidFill>
                  <a:srgbClr val="C00000"/>
                </a:solidFill>
              </a:rPr>
              <a:t>report</a:t>
            </a:r>
            <a:r>
              <a:rPr lang="en-US" dirty="0"/>
              <a:t> the outside services or employment to the employee’s designated ethics </a:t>
            </a:r>
            <a:r>
              <a:rPr lang="en-US" dirty="0" smtClean="0"/>
              <a:t>supervisor</a:t>
            </a:r>
          </a:p>
          <a:p>
            <a:r>
              <a:rPr lang="en-US" b="1" dirty="0" smtClean="0">
                <a:solidFill>
                  <a:srgbClr val="C00000"/>
                </a:solidFill>
              </a:rPr>
              <a:t>by </a:t>
            </a:r>
            <a:r>
              <a:rPr lang="en-US" b="1" dirty="0">
                <a:solidFill>
                  <a:srgbClr val="C00000"/>
                </a:solidFill>
              </a:rPr>
              <a:t>July 1 </a:t>
            </a:r>
            <a:r>
              <a:rPr lang="en-US" dirty="0"/>
              <a:t>of each year that the outside service or employment continues; </a:t>
            </a:r>
            <a:r>
              <a:rPr lang="en-US" b="1" dirty="0">
                <a:solidFill>
                  <a:srgbClr val="C00000"/>
                </a:solidFill>
              </a:rPr>
              <a:t>and</a:t>
            </a:r>
          </a:p>
          <a:p>
            <a:r>
              <a:rPr lang="en-US" dirty="0" smtClean="0"/>
              <a:t>whenever </a:t>
            </a:r>
            <a:r>
              <a:rPr lang="en-US" dirty="0"/>
              <a:t>a change occurs in the outside service or employment</a:t>
            </a:r>
            <a:r>
              <a:rPr lang="en-US" dirty="0" smtClean="0"/>
              <a:t>.</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69</a:t>
            </a:fld>
            <a:endParaRPr lang="en-US" dirty="0"/>
          </a:p>
        </p:txBody>
      </p:sp>
    </p:spTree>
    <p:extLst>
      <p:ext uri="{BB962C8B-B14F-4D97-AF65-F5344CB8AC3E}">
        <p14:creationId xmlns:p14="http://schemas.microsoft.com/office/powerpoint/2010/main" val="2338582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a </a:t>
            </a:r>
            <a:r>
              <a:rPr lang="en-US" sz="4900" dirty="0"/>
              <a:t>Designated</a:t>
            </a:r>
            <a:r>
              <a:rPr lang="en-US" dirty="0"/>
              <a:t> Ethics Supervisor?</a:t>
            </a:r>
            <a:br>
              <a:rPr lang="en-US" dirty="0"/>
            </a:br>
            <a:endParaRPr lang="en-US" dirty="0"/>
          </a:p>
        </p:txBody>
      </p:sp>
      <p:sp>
        <p:nvSpPr>
          <p:cNvPr id="3" name="Content Placeholder 2"/>
          <p:cNvSpPr>
            <a:spLocks noGrp="1"/>
          </p:cNvSpPr>
          <p:nvPr>
            <p:ph idx="1"/>
          </p:nvPr>
        </p:nvSpPr>
        <p:spPr/>
        <p:txBody>
          <a:bodyPr/>
          <a:lstStyle/>
          <a:p>
            <a:r>
              <a:rPr lang="en-US" dirty="0"/>
              <a:t>Each executive branch department, agency, board, and commission has a </a:t>
            </a:r>
            <a:r>
              <a:rPr lang="en-US" b="1" dirty="0">
                <a:solidFill>
                  <a:srgbClr val="C00000"/>
                </a:solidFill>
              </a:rPr>
              <a:t>designated ethics supervisor</a:t>
            </a:r>
            <a:r>
              <a:rPr lang="en-US" dirty="0"/>
              <a:t>.  Your designated ethics supervisor is the person you should contact about ethics issues</a:t>
            </a:r>
            <a:r>
              <a:rPr lang="en-US" dirty="0" smtClean="0"/>
              <a:t>.</a:t>
            </a:r>
            <a:endParaRPr lang="en-US" dirty="0"/>
          </a:p>
          <a:p>
            <a:r>
              <a:rPr lang="en-US" dirty="0"/>
              <a:t>If you don’t know who your designated ethics supervisor is, your work supervisor can help you find out.</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7</a:t>
            </a:fld>
            <a:endParaRPr lang="en-US" dirty="0"/>
          </a:p>
        </p:txBody>
      </p:sp>
    </p:spTree>
    <p:extLst>
      <p:ext uri="{BB962C8B-B14F-4D97-AF65-F5344CB8AC3E}">
        <p14:creationId xmlns:p14="http://schemas.microsoft.com/office/powerpoint/2010/main" val="360958570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Outside Employment – Reporting</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Forms for reporting outside services or employment are available from your</a:t>
            </a:r>
          </a:p>
          <a:p>
            <a:r>
              <a:rPr lang="en-US" b="1" dirty="0">
                <a:solidFill>
                  <a:srgbClr val="C00000"/>
                </a:solidFill>
              </a:rPr>
              <a:t>designated ethics supervisor </a:t>
            </a:r>
            <a:r>
              <a:rPr lang="en-US" dirty="0"/>
              <a:t>or</a:t>
            </a:r>
          </a:p>
          <a:p>
            <a:r>
              <a:rPr lang="en-US" dirty="0"/>
              <a:t>from the </a:t>
            </a:r>
            <a:r>
              <a:rPr lang="en-US" b="1" dirty="0">
                <a:solidFill>
                  <a:srgbClr val="C00000"/>
                </a:solidFill>
              </a:rPr>
              <a:t>Department of Law’s website</a:t>
            </a:r>
            <a:r>
              <a:rPr lang="en-US" dirty="0"/>
              <a:t>, at</a:t>
            </a:r>
          </a:p>
          <a:p>
            <a:r>
              <a:rPr lang="en-US" dirty="0">
                <a:hlinkClick r:id="rId2"/>
              </a:rPr>
              <a:t>http://</a:t>
            </a:r>
            <a:r>
              <a:rPr lang="en-US" dirty="0" smtClean="0">
                <a:hlinkClick r:id="rId2"/>
              </a:rPr>
              <a:t>www.law.alaska.gov/doclibrary/ethics.html</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70</a:t>
            </a:fld>
            <a:endParaRPr lang="en-US" dirty="0"/>
          </a:p>
        </p:txBody>
      </p:sp>
    </p:spTree>
    <p:extLst>
      <p:ext uri="{BB962C8B-B14F-4D97-AF65-F5344CB8AC3E}">
        <p14:creationId xmlns:p14="http://schemas.microsoft.com/office/powerpoint/2010/main" val="263907353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Outside Employment – Your </a:t>
            </a:r>
            <a:r>
              <a:rPr lang="en-US" dirty="0" smtClean="0"/>
              <a:t>Call</a:t>
            </a:r>
            <a:endParaRPr lang="en-US" dirty="0"/>
          </a:p>
        </p:txBody>
      </p:sp>
      <p:sp>
        <p:nvSpPr>
          <p:cNvPr id="3" name="Content Placeholder 2"/>
          <p:cNvSpPr>
            <a:spLocks noGrp="1"/>
          </p:cNvSpPr>
          <p:nvPr>
            <p:ph idx="1"/>
          </p:nvPr>
        </p:nvSpPr>
        <p:spPr/>
        <p:txBody>
          <a:bodyPr/>
          <a:lstStyle/>
          <a:p>
            <a:pPr marL="0" indent="0">
              <a:buNone/>
            </a:pPr>
            <a:r>
              <a:rPr lang="en-US" dirty="0"/>
              <a:t>Try this one:  you’re considering working on weekends for an organization that sometimes appears before the state agency where you work during the week.  What should you do:</a:t>
            </a:r>
          </a:p>
          <a:p>
            <a:pPr marL="514350" indent="-514350">
              <a:buFont typeface="+mj-lt"/>
              <a:buAutoNum type="arabicPeriod"/>
            </a:pPr>
            <a:r>
              <a:rPr lang="en-US" b="1" dirty="0" smtClean="0">
                <a:solidFill>
                  <a:srgbClr val="C00000"/>
                </a:solidFill>
              </a:rPr>
              <a:t>go </a:t>
            </a:r>
            <a:r>
              <a:rPr lang="en-US" b="1" dirty="0">
                <a:solidFill>
                  <a:srgbClr val="C00000"/>
                </a:solidFill>
              </a:rPr>
              <a:t>ahead and work for the organization, so long as you don’t accept pay for it;</a:t>
            </a:r>
          </a:p>
          <a:p>
            <a:pPr marL="514350" indent="-514350">
              <a:buFont typeface="+mj-lt"/>
              <a:buAutoNum type="arabicPeriod"/>
            </a:pPr>
            <a:r>
              <a:rPr lang="en-US" b="1" dirty="0" smtClean="0">
                <a:solidFill>
                  <a:srgbClr val="C00000"/>
                </a:solidFill>
              </a:rPr>
              <a:t>find </a:t>
            </a:r>
            <a:r>
              <a:rPr lang="en-US" b="1" dirty="0">
                <a:solidFill>
                  <a:srgbClr val="C00000"/>
                </a:solidFill>
              </a:rPr>
              <a:t>something else to fill your weekends; or</a:t>
            </a:r>
          </a:p>
          <a:p>
            <a:pPr marL="514350" indent="-514350">
              <a:buFont typeface="+mj-lt"/>
              <a:buAutoNum type="arabicPeriod"/>
            </a:pPr>
            <a:r>
              <a:rPr lang="en-US" b="1" dirty="0" smtClean="0">
                <a:solidFill>
                  <a:srgbClr val="C00000"/>
                </a:solidFill>
              </a:rPr>
              <a:t>submit </a:t>
            </a:r>
            <a:r>
              <a:rPr lang="en-US" b="1" dirty="0">
                <a:solidFill>
                  <a:srgbClr val="C00000"/>
                </a:solidFill>
              </a:rPr>
              <a:t>an outside services report form to your work supervisor and designated ethics supervisor, and wait for their approval?</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71</a:t>
            </a:fld>
            <a:endParaRPr lang="en-US" dirty="0"/>
          </a:p>
        </p:txBody>
      </p:sp>
    </p:spTree>
    <p:extLst>
      <p:ext uri="{BB962C8B-B14F-4D97-AF65-F5344CB8AC3E}">
        <p14:creationId xmlns:p14="http://schemas.microsoft.com/office/powerpoint/2010/main" val="416503697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Outside Employment – Your </a:t>
            </a:r>
            <a:r>
              <a:rPr lang="en-US" dirty="0" smtClean="0"/>
              <a:t>Call</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a:t>Did you choose </a:t>
            </a:r>
            <a:r>
              <a:rPr lang="en-US" b="1" dirty="0">
                <a:solidFill>
                  <a:srgbClr val="C00000"/>
                </a:solidFill>
              </a:rPr>
              <a:t>answer 3</a:t>
            </a:r>
            <a:r>
              <a:rPr lang="en-US" dirty="0"/>
              <a:t>?  Good!</a:t>
            </a:r>
          </a:p>
          <a:p>
            <a:pPr marL="0" indent="0">
              <a:buNone/>
            </a:pPr>
            <a:r>
              <a:rPr lang="en-US" dirty="0"/>
              <a:t>Reporting the potential outside services or employment to your work supervisor and designated ethics supervisor is the best choice</a:t>
            </a:r>
            <a:r>
              <a:rPr lang="en-US" dirty="0" smtClean="0"/>
              <a:t>.</a:t>
            </a:r>
          </a:p>
          <a:p>
            <a:pPr marL="0" indent="0">
              <a:buNone/>
            </a:pPr>
            <a:r>
              <a:rPr lang="en-US" b="1" dirty="0">
                <a:solidFill>
                  <a:srgbClr val="C00000"/>
                </a:solidFill>
              </a:rPr>
              <a:t>Answer 1</a:t>
            </a:r>
            <a:r>
              <a:rPr lang="en-US" dirty="0"/>
              <a:t> isn’t as good a choice because, </a:t>
            </a:r>
            <a:r>
              <a:rPr lang="en-US" b="1" dirty="0">
                <a:solidFill>
                  <a:srgbClr val="C00000"/>
                </a:solidFill>
              </a:rPr>
              <a:t>even if you wouldn’t be paid </a:t>
            </a:r>
            <a:r>
              <a:rPr lang="en-US" dirty="0"/>
              <a:t>for your services to the organization, you may not perform those services</a:t>
            </a:r>
            <a:r>
              <a:rPr lang="en-US" b="1" dirty="0">
                <a:solidFill>
                  <a:srgbClr val="C00000"/>
                </a:solidFill>
              </a:rPr>
              <a:t> if </a:t>
            </a:r>
            <a:r>
              <a:rPr lang="en-US" dirty="0"/>
              <a:t>they would benefit a personal or financial interest</a:t>
            </a:r>
            <a:r>
              <a:rPr lang="en-US" b="1" dirty="0">
                <a:solidFill>
                  <a:srgbClr val="C00000"/>
                </a:solidFill>
              </a:rPr>
              <a:t> and </a:t>
            </a:r>
            <a:r>
              <a:rPr lang="en-US" dirty="0"/>
              <a:t>would be incompatible or in conflict with your official duties.</a:t>
            </a:r>
          </a:p>
          <a:p>
            <a:pPr marL="0" indent="0">
              <a:buNone/>
            </a:pPr>
            <a:r>
              <a:rPr lang="en-US" dirty="0"/>
              <a:t>Reporting them helps you find out </a:t>
            </a:r>
            <a:r>
              <a:rPr lang="en-US" b="1" dirty="0">
                <a:solidFill>
                  <a:srgbClr val="C00000"/>
                </a:solidFill>
              </a:rPr>
              <a:t>before</a:t>
            </a:r>
            <a:r>
              <a:rPr lang="en-US" dirty="0"/>
              <a:t> you start whether the outside services create any ethics problems</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72</a:t>
            </a:fld>
            <a:endParaRPr lang="en-US" dirty="0"/>
          </a:p>
        </p:txBody>
      </p:sp>
    </p:spTree>
    <p:extLst>
      <p:ext uri="{BB962C8B-B14F-4D97-AF65-F5344CB8AC3E}">
        <p14:creationId xmlns:p14="http://schemas.microsoft.com/office/powerpoint/2010/main" val="10849674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Employment After </a:t>
            </a:r>
            <a:r>
              <a:rPr lang="en-US" dirty="0" smtClean="0"/>
              <a:t/>
            </a:r>
            <a:br>
              <a:rPr lang="en-US" dirty="0" smtClean="0"/>
            </a:br>
            <a:r>
              <a:rPr lang="en-US" dirty="0" smtClean="0"/>
              <a:t>Leaving </a:t>
            </a:r>
            <a:r>
              <a:rPr lang="en-US" dirty="0"/>
              <a:t>State Service</a:t>
            </a:r>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73</a:t>
            </a:fld>
            <a:endParaRPr lang="en-US"/>
          </a:p>
        </p:txBody>
      </p:sp>
    </p:spTree>
    <p:extLst>
      <p:ext uri="{BB962C8B-B14F-4D97-AF65-F5344CB8AC3E}">
        <p14:creationId xmlns:p14="http://schemas.microsoft.com/office/powerpoint/2010/main" val="272330816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Employment After Leaving State </a:t>
            </a:r>
            <a:r>
              <a:rPr lang="en-US" dirty="0" smtClean="0"/>
              <a:t>Service</a:t>
            </a:r>
            <a:endParaRPr lang="en-US" dirty="0"/>
          </a:p>
        </p:txBody>
      </p:sp>
      <p:sp>
        <p:nvSpPr>
          <p:cNvPr id="3" name="Content Placeholder 2"/>
          <p:cNvSpPr>
            <a:spLocks noGrp="1"/>
          </p:cNvSpPr>
          <p:nvPr>
            <p:ph idx="1"/>
          </p:nvPr>
        </p:nvSpPr>
        <p:spPr/>
        <p:txBody>
          <a:bodyPr/>
          <a:lstStyle/>
          <a:p>
            <a:pPr marL="0" indent="0">
              <a:buNone/>
            </a:pPr>
            <a:r>
              <a:rPr lang="en-US" dirty="0"/>
              <a:t>The Ethics Act includes three restrictions on employment after leaving state service.</a:t>
            </a:r>
          </a:p>
          <a:p>
            <a:r>
              <a:rPr lang="en-US" dirty="0"/>
              <a:t>The first restriction applies to </a:t>
            </a:r>
            <a:r>
              <a:rPr lang="en-US" b="1" dirty="0">
                <a:solidFill>
                  <a:srgbClr val="C00000"/>
                </a:solidFill>
              </a:rPr>
              <a:t>all</a:t>
            </a:r>
            <a:r>
              <a:rPr lang="en-US" dirty="0"/>
              <a:t> former members of the executive branch and lasts for </a:t>
            </a:r>
            <a:r>
              <a:rPr lang="en-US" b="1" dirty="0">
                <a:solidFill>
                  <a:srgbClr val="C00000"/>
                </a:solidFill>
              </a:rPr>
              <a:t>two years</a:t>
            </a:r>
            <a:r>
              <a:rPr lang="en-US" dirty="0"/>
              <a:t>.</a:t>
            </a:r>
          </a:p>
          <a:p>
            <a:r>
              <a:rPr lang="en-US" dirty="0"/>
              <a:t>The second and third restrictions apply only to certain </a:t>
            </a:r>
            <a:r>
              <a:rPr lang="en-US" b="1" dirty="0">
                <a:solidFill>
                  <a:srgbClr val="C00000"/>
                </a:solidFill>
              </a:rPr>
              <a:t>high-level</a:t>
            </a:r>
            <a:r>
              <a:rPr lang="en-US" dirty="0"/>
              <a:t> policy positions and last for </a:t>
            </a:r>
            <a:r>
              <a:rPr lang="en-US" b="1" dirty="0">
                <a:solidFill>
                  <a:srgbClr val="C00000"/>
                </a:solidFill>
              </a:rPr>
              <a:t>one year</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74</a:t>
            </a:fld>
            <a:endParaRPr lang="en-US" dirty="0"/>
          </a:p>
        </p:txBody>
      </p:sp>
    </p:spTree>
    <p:extLst>
      <p:ext uri="{BB962C8B-B14F-4D97-AF65-F5344CB8AC3E}">
        <p14:creationId xmlns:p14="http://schemas.microsoft.com/office/powerpoint/2010/main" val="185779202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Employment After Leaving State </a:t>
            </a:r>
            <a:r>
              <a:rPr lang="en-US" dirty="0" smtClean="0"/>
              <a:t>Service</a:t>
            </a:r>
            <a:endParaRPr lang="en-US" dirty="0"/>
          </a:p>
        </p:txBody>
      </p:sp>
      <p:sp>
        <p:nvSpPr>
          <p:cNvPr id="3" name="Content Placeholder 2"/>
          <p:cNvSpPr>
            <a:spLocks noGrp="1"/>
          </p:cNvSpPr>
          <p:nvPr>
            <p:ph idx="1"/>
          </p:nvPr>
        </p:nvSpPr>
        <p:spPr/>
        <p:txBody>
          <a:bodyPr>
            <a:normAutofit/>
          </a:bodyPr>
          <a:lstStyle/>
          <a:p>
            <a:pPr marL="0" indent="0">
              <a:buNone/>
            </a:pPr>
            <a:r>
              <a:rPr lang="en-US" dirty="0"/>
              <a:t>Here’s the first restriction:  for two years after you leave state service, you may not represent, advise, or assist a person </a:t>
            </a:r>
            <a:r>
              <a:rPr lang="en-US" b="1" dirty="0">
                <a:solidFill>
                  <a:srgbClr val="C00000"/>
                </a:solidFill>
              </a:rPr>
              <a:t>for compensation</a:t>
            </a:r>
            <a:r>
              <a:rPr lang="en-US" dirty="0"/>
              <a:t> regarding a “</a:t>
            </a:r>
            <a:r>
              <a:rPr lang="en-US" b="1" dirty="0">
                <a:solidFill>
                  <a:srgbClr val="C00000"/>
                </a:solidFill>
              </a:rPr>
              <a:t>matter</a:t>
            </a:r>
            <a:r>
              <a:rPr lang="en-US" dirty="0"/>
              <a:t>” in which you participated “</a:t>
            </a:r>
            <a:r>
              <a:rPr lang="en-US" b="1" dirty="0">
                <a:solidFill>
                  <a:srgbClr val="C00000"/>
                </a:solidFill>
              </a:rPr>
              <a:t>personally and substantially</a:t>
            </a:r>
            <a:r>
              <a:rPr lang="en-US" dirty="0"/>
              <a:t>” during your state service, through the exercise of official action</a:t>
            </a:r>
            <a:r>
              <a:rPr lang="en-US" dirty="0" smtClean="0"/>
              <a:t>.</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75</a:t>
            </a:fld>
            <a:endParaRPr lang="en-US" dirty="0"/>
          </a:p>
        </p:txBody>
      </p:sp>
    </p:spTree>
    <p:extLst>
      <p:ext uri="{BB962C8B-B14F-4D97-AF65-F5344CB8AC3E}">
        <p14:creationId xmlns:p14="http://schemas.microsoft.com/office/powerpoint/2010/main" val="362144466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Employment After Leaving State </a:t>
            </a:r>
            <a:r>
              <a:rPr lang="en-US" dirty="0" smtClean="0"/>
              <a:t>Service</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For </a:t>
            </a:r>
            <a:r>
              <a:rPr lang="en-US" dirty="0"/>
              <a:t>this restriction, “</a:t>
            </a:r>
            <a:r>
              <a:rPr lang="en-US" b="1" dirty="0">
                <a:solidFill>
                  <a:srgbClr val="C00000"/>
                </a:solidFill>
              </a:rPr>
              <a:t>matter</a:t>
            </a:r>
            <a:r>
              <a:rPr lang="en-US" dirty="0"/>
              <a:t>” includes</a:t>
            </a:r>
          </a:p>
          <a:p>
            <a:r>
              <a:rPr lang="en-US" dirty="0"/>
              <a:t>a case, proceeding, application, contract, or determination;</a:t>
            </a:r>
          </a:p>
          <a:p>
            <a:r>
              <a:rPr lang="en-US" dirty="0"/>
              <a:t>the proposal or consideration of a legislative bill, resolution, constitutional amendment, or other legislative measure; or</a:t>
            </a:r>
          </a:p>
          <a:p>
            <a:r>
              <a:rPr lang="en-US" dirty="0"/>
              <a:t>the proposal, consideration, or adoption of an administrative regulation</a:t>
            </a:r>
            <a:r>
              <a:rPr lang="en-US" dirty="0" smtClean="0"/>
              <a:t>.</a:t>
            </a:r>
          </a:p>
          <a:p>
            <a:pPr marL="0" indent="0">
              <a:buNone/>
            </a:pPr>
            <a:r>
              <a:rPr lang="en-US" dirty="0"/>
              <a:t>“</a:t>
            </a:r>
            <a:r>
              <a:rPr lang="en-US" b="1" dirty="0">
                <a:solidFill>
                  <a:srgbClr val="C00000"/>
                </a:solidFill>
              </a:rPr>
              <a:t>Matter</a:t>
            </a:r>
            <a:r>
              <a:rPr lang="en-US" dirty="0"/>
              <a:t>” does not include </a:t>
            </a:r>
            <a:r>
              <a:rPr lang="en-US" dirty="0" smtClean="0"/>
              <a:t>the </a:t>
            </a:r>
            <a:r>
              <a:rPr lang="en-US" dirty="0"/>
              <a:t>general formulation </a:t>
            </a:r>
            <a:r>
              <a:rPr lang="en-US" dirty="0" smtClean="0"/>
              <a:t/>
            </a:r>
            <a:br>
              <a:rPr lang="en-US" dirty="0" smtClean="0"/>
            </a:br>
            <a:r>
              <a:rPr lang="en-US" dirty="0" smtClean="0"/>
              <a:t>of </a:t>
            </a:r>
            <a:r>
              <a:rPr lang="en-US" dirty="0"/>
              <a:t>policy</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76</a:t>
            </a:fld>
            <a:endParaRPr lang="en-US" dirty="0"/>
          </a:p>
        </p:txBody>
      </p:sp>
    </p:spTree>
    <p:extLst>
      <p:ext uri="{BB962C8B-B14F-4D97-AF65-F5344CB8AC3E}">
        <p14:creationId xmlns:p14="http://schemas.microsoft.com/office/powerpoint/2010/main" val="12322156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Employment After Leaving State </a:t>
            </a:r>
            <a:r>
              <a:rPr lang="en-US" dirty="0" smtClean="0"/>
              <a:t>Service</a:t>
            </a:r>
            <a:endParaRPr lang="en-US" dirty="0"/>
          </a:p>
        </p:txBody>
      </p:sp>
      <p:sp>
        <p:nvSpPr>
          <p:cNvPr id="3" name="Content Placeholder 2"/>
          <p:cNvSpPr>
            <a:spLocks noGrp="1"/>
          </p:cNvSpPr>
          <p:nvPr>
            <p:ph idx="1"/>
          </p:nvPr>
        </p:nvSpPr>
        <p:spPr/>
        <p:txBody>
          <a:bodyPr>
            <a:normAutofit/>
          </a:bodyPr>
          <a:lstStyle/>
          <a:p>
            <a:pPr marL="0" indent="0">
              <a:buNone/>
            </a:pPr>
            <a:r>
              <a:rPr lang="en-US" dirty="0"/>
              <a:t>You have not “</a:t>
            </a:r>
            <a:r>
              <a:rPr lang="en-US" b="1" dirty="0">
                <a:solidFill>
                  <a:srgbClr val="C00000"/>
                </a:solidFill>
              </a:rPr>
              <a:t>personally and substantially</a:t>
            </a:r>
            <a:r>
              <a:rPr lang="en-US" dirty="0"/>
              <a:t>” participated in a matter if your involvement has been limited to</a:t>
            </a:r>
          </a:p>
          <a:p>
            <a:r>
              <a:rPr lang="en-US" dirty="0"/>
              <a:t>routine processing of documents;</a:t>
            </a:r>
          </a:p>
          <a:p>
            <a:r>
              <a:rPr lang="en-US" dirty="0"/>
              <a:t>general supervision of employees without direct involvement in the matter; or</a:t>
            </a:r>
          </a:p>
          <a:p>
            <a:r>
              <a:rPr lang="en-US" dirty="0"/>
              <a:t>ministerial functions not involving the merits of the matter. </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77</a:t>
            </a:fld>
            <a:endParaRPr lang="en-US" dirty="0"/>
          </a:p>
        </p:txBody>
      </p:sp>
    </p:spTree>
    <p:extLst>
      <p:ext uri="{BB962C8B-B14F-4D97-AF65-F5344CB8AC3E}">
        <p14:creationId xmlns:p14="http://schemas.microsoft.com/office/powerpoint/2010/main" val="424411550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Employment After Leaving State </a:t>
            </a:r>
            <a:r>
              <a:rPr lang="en-US" dirty="0" smtClean="0"/>
              <a:t>Service</a:t>
            </a:r>
            <a:endParaRPr lang="en-US" dirty="0"/>
          </a:p>
        </p:txBody>
      </p:sp>
      <p:sp>
        <p:nvSpPr>
          <p:cNvPr id="3" name="Content Placeholder 2"/>
          <p:cNvSpPr>
            <a:spLocks noGrp="1"/>
          </p:cNvSpPr>
          <p:nvPr>
            <p:ph idx="1"/>
          </p:nvPr>
        </p:nvSpPr>
        <p:spPr/>
        <p:txBody>
          <a:bodyPr>
            <a:normAutofit/>
          </a:bodyPr>
          <a:lstStyle/>
          <a:p>
            <a:pPr marL="0" indent="0">
              <a:buNone/>
            </a:pPr>
            <a:r>
              <a:rPr lang="en-US" dirty="0"/>
              <a:t>There are two exceptions to the first restriction</a:t>
            </a:r>
            <a:r>
              <a:rPr lang="en-US" dirty="0" smtClean="0"/>
              <a:t>:</a:t>
            </a:r>
          </a:p>
          <a:p>
            <a:pPr marL="514350" indent="-514350">
              <a:buAutoNum type="arabicPeriod"/>
            </a:pPr>
            <a:r>
              <a:rPr lang="en-US" dirty="0" smtClean="0"/>
              <a:t>after </a:t>
            </a:r>
            <a:r>
              <a:rPr lang="en-US" dirty="0"/>
              <a:t>leaving state service, you may </a:t>
            </a:r>
            <a:r>
              <a:rPr lang="en-US" b="1" dirty="0">
                <a:solidFill>
                  <a:srgbClr val="C00000"/>
                </a:solidFill>
              </a:rPr>
              <a:t>contract with a state agency</a:t>
            </a:r>
            <a:r>
              <a:rPr lang="en-US" dirty="0"/>
              <a:t> to work on a matter on behalf of the state; </a:t>
            </a:r>
            <a:r>
              <a:rPr lang="en-US" dirty="0" smtClean="0"/>
              <a:t>and</a:t>
            </a:r>
          </a:p>
          <a:p>
            <a:pPr marL="514350" indent="-514350">
              <a:buAutoNum type="arabicPeriod"/>
            </a:pPr>
            <a:r>
              <a:rPr lang="en-US" dirty="0" smtClean="0"/>
              <a:t>the </a:t>
            </a:r>
            <a:r>
              <a:rPr lang="en-US" dirty="0"/>
              <a:t>head of an agency may </a:t>
            </a:r>
            <a:r>
              <a:rPr lang="en-US" b="1" dirty="0">
                <a:solidFill>
                  <a:srgbClr val="C00000"/>
                </a:solidFill>
              </a:rPr>
              <a:t>waive</a:t>
            </a:r>
            <a:r>
              <a:rPr lang="en-US" dirty="0"/>
              <a:t> the restriction </a:t>
            </a:r>
            <a:r>
              <a:rPr lang="en-US" b="1" dirty="0">
                <a:solidFill>
                  <a:srgbClr val="C00000"/>
                </a:solidFill>
              </a:rPr>
              <a:t>if</a:t>
            </a:r>
            <a:r>
              <a:rPr lang="en-US" dirty="0"/>
              <a:t> granting a waiver would not harm the </a:t>
            </a:r>
            <a:r>
              <a:rPr lang="en-US" b="1" dirty="0">
                <a:solidFill>
                  <a:srgbClr val="C00000"/>
                </a:solidFill>
              </a:rPr>
              <a:t>public interest and</a:t>
            </a:r>
            <a:r>
              <a:rPr lang="en-US" dirty="0"/>
              <a:t> the </a:t>
            </a:r>
            <a:r>
              <a:rPr lang="en-US" b="1" dirty="0">
                <a:solidFill>
                  <a:srgbClr val="C00000"/>
                </a:solidFill>
              </a:rPr>
              <a:t>attorney general </a:t>
            </a:r>
            <a:r>
              <a:rPr lang="en-US" dirty="0"/>
              <a:t>approves the waiver</a:t>
            </a:r>
            <a:r>
              <a:rPr lang="en-US" dirty="0" smtClean="0"/>
              <a:t>.</a:t>
            </a:r>
          </a:p>
          <a:p>
            <a:pPr marL="0" indent="0">
              <a:buNone/>
            </a:pP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78</a:t>
            </a:fld>
            <a:endParaRPr lang="en-US" dirty="0"/>
          </a:p>
        </p:txBody>
      </p:sp>
    </p:spTree>
    <p:extLst>
      <p:ext uri="{BB962C8B-B14F-4D97-AF65-F5344CB8AC3E}">
        <p14:creationId xmlns:p14="http://schemas.microsoft.com/office/powerpoint/2010/main" val="333855938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Employment After Leaving State </a:t>
            </a:r>
            <a:r>
              <a:rPr lang="en-US" dirty="0" smtClean="0"/>
              <a:t>Service</a:t>
            </a:r>
            <a:endParaRPr lang="en-US" dirty="0"/>
          </a:p>
        </p:txBody>
      </p:sp>
      <p:sp>
        <p:nvSpPr>
          <p:cNvPr id="3" name="Content Placeholder 2"/>
          <p:cNvSpPr>
            <a:spLocks noGrp="1"/>
          </p:cNvSpPr>
          <p:nvPr>
            <p:ph idx="1"/>
          </p:nvPr>
        </p:nvSpPr>
        <p:spPr/>
        <p:txBody>
          <a:bodyPr>
            <a:normAutofit/>
          </a:bodyPr>
          <a:lstStyle/>
          <a:p>
            <a:pPr marL="0" indent="0">
              <a:buNone/>
            </a:pPr>
            <a:r>
              <a:rPr lang="en-US" dirty="0"/>
              <a:t>The Ethics Act’s second restriction on employment after leaving state service prohibits certain former officials from working as paid </a:t>
            </a:r>
            <a:r>
              <a:rPr lang="en-US" b="1" dirty="0">
                <a:solidFill>
                  <a:srgbClr val="C00000"/>
                </a:solidFill>
              </a:rPr>
              <a:t>lobbyists</a:t>
            </a:r>
            <a:r>
              <a:rPr lang="en-US" dirty="0"/>
              <a:t> for </a:t>
            </a:r>
            <a:r>
              <a:rPr lang="en-US" b="1" dirty="0">
                <a:solidFill>
                  <a:srgbClr val="C00000"/>
                </a:solidFill>
              </a:rPr>
              <a:t>one year </a:t>
            </a:r>
            <a:r>
              <a:rPr lang="en-US" dirty="0"/>
              <a:t>after leaving state service.</a:t>
            </a:r>
          </a:p>
          <a:p>
            <a:pPr marL="0" indent="0">
              <a:buNone/>
            </a:pP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79</a:t>
            </a:fld>
            <a:endParaRPr lang="en-US" dirty="0"/>
          </a:p>
        </p:txBody>
      </p:sp>
    </p:spTree>
    <p:extLst>
      <p:ext uri="{BB962C8B-B14F-4D97-AF65-F5344CB8AC3E}">
        <p14:creationId xmlns:p14="http://schemas.microsoft.com/office/powerpoint/2010/main" val="32855138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a </a:t>
            </a:r>
            <a:r>
              <a:rPr lang="en-US" sz="4900" dirty="0"/>
              <a:t>Designated</a:t>
            </a:r>
            <a:r>
              <a:rPr lang="en-US" dirty="0"/>
              <a:t> Ethics Supervisor?</a:t>
            </a:r>
            <a:br>
              <a:rPr lang="en-US" dirty="0"/>
            </a:br>
            <a:endParaRPr lang="en-US" dirty="0"/>
          </a:p>
        </p:txBody>
      </p:sp>
      <p:sp>
        <p:nvSpPr>
          <p:cNvPr id="3" name="Content Placeholder 2"/>
          <p:cNvSpPr>
            <a:spLocks noGrp="1"/>
          </p:cNvSpPr>
          <p:nvPr>
            <p:ph idx="1"/>
          </p:nvPr>
        </p:nvSpPr>
        <p:spPr/>
        <p:txBody>
          <a:bodyPr/>
          <a:lstStyle/>
          <a:p>
            <a:r>
              <a:rPr lang="en-US" dirty="0"/>
              <a:t>The </a:t>
            </a:r>
            <a:r>
              <a:rPr lang="en-US" b="1" dirty="0">
                <a:solidFill>
                  <a:srgbClr val="C00000"/>
                </a:solidFill>
              </a:rPr>
              <a:t>chair</a:t>
            </a:r>
            <a:r>
              <a:rPr lang="en-US" dirty="0"/>
              <a:t> of a board or commission serves as the </a:t>
            </a:r>
            <a:r>
              <a:rPr lang="en-US" b="1" dirty="0">
                <a:solidFill>
                  <a:srgbClr val="C00000"/>
                </a:solidFill>
              </a:rPr>
              <a:t>designated ethics supervisor</a:t>
            </a:r>
            <a:r>
              <a:rPr lang="en-US" dirty="0"/>
              <a:t> for the other members of that board or </a:t>
            </a:r>
            <a:r>
              <a:rPr lang="en-US" dirty="0" smtClean="0"/>
              <a:t>commission.</a:t>
            </a:r>
          </a:p>
          <a:p>
            <a:r>
              <a:rPr lang="en-US" dirty="0"/>
              <a:t>The </a:t>
            </a:r>
            <a:r>
              <a:rPr lang="en-US" b="1" dirty="0">
                <a:solidFill>
                  <a:srgbClr val="C00000"/>
                </a:solidFill>
              </a:rPr>
              <a:t>designated ethics supervisor </a:t>
            </a:r>
            <a:r>
              <a:rPr lang="en-US" dirty="0"/>
              <a:t>for the </a:t>
            </a:r>
            <a:r>
              <a:rPr lang="en-US" b="1" dirty="0">
                <a:solidFill>
                  <a:srgbClr val="C00000"/>
                </a:solidFill>
              </a:rPr>
              <a:t>chair</a:t>
            </a:r>
            <a:r>
              <a:rPr lang="en-US" dirty="0"/>
              <a:t> of a board or commission is the </a:t>
            </a:r>
            <a:r>
              <a:rPr lang="en-US" b="1" dirty="0">
                <a:solidFill>
                  <a:srgbClr val="C00000"/>
                </a:solidFill>
              </a:rPr>
              <a:t>governor</a:t>
            </a:r>
            <a:r>
              <a:rPr lang="en-US" dirty="0"/>
              <a:t>, or someone the governor designates.</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8</a:t>
            </a:fld>
            <a:endParaRPr lang="en-US" dirty="0"/>
          </a:p>
        </p:txBody>
      </p:sp>
    </p:spTree>
    <p:extLst>
      <p:ext uri="{BB962C8B-B14F-4D97-AF65-F5344CB8AC3E}">
        <p14:creationId xmlns:p14="http://schemas.microsoft.com/office/powerpoint/2010/main" val="398785906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Employment After Leaving State </a:t>
            </a:r>
            <a:r>
              <a:rPr lang="en-US" dirty="0" smtClean="0"/>
              <a:t>Service</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The one-year lobbying restriction applies to the following positions:</a:t>
            </a:r>
          </a:p>
          <a:p>
            <a:r>
              <a:rPr lang="en-US" dirty="0"/>
              <a:t>governor and lieutenant governor;</a:t>
            </a:r>
          </a:p>
          <a:p>
            <a:r>
              <a:rPr lang="en-US" dirty="0"/>
              <a:t>head of an executive branch department;</a:t>
            </a:r>
          </a:p>
          <a:p>
            <a:r>
              <a:rPr lang="en-US" dirty="0"/>
              <a:t>deputy head of an executive branch department;</a:t>
            </a:r>
          </a:p>
          <a:p>
            <a:r>
              <a:rPr lang="en-US" dirty="0"/>
              <a:t>director of a division within an executive branch department;</a:t>
            </a:r>
          </a:p>
          <a:p>
            <a:r>
              <a:rPr lang="en-US" dirty="0"/>
              <a:t>legislative liaison within an executive branch department;</a:t>
            </a:r>
          </a:p>
          <a:p>
            <a:r>
              <a:rPr lang="en-US" dirty="0"/>
              <a:t>legislative liaison, administrative assistant, or other policy-making position in the Office of the Governor or Office of the Lieutenant Governor;</a:t>
            </a:r>
          </a:p>
          <a:p>
            <a:r>
              <a:rPr lang="en-US" dirty="0"/>
              <a:t>member of a board or commission having regulation-adoption authority, other than a board or commission covered by the centralized licensing provisions of AS 08.01; and</a:t>
            </a:r>
          </a:p>
          <a:p>
            <a:r>
              <a:rPr lang="en-US" dirty="0"/>
              <a:t>member of the governing board and executive officer of a state public corporation</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80</a:t>
            </a:fld>
            <a:endParaRPr lang="en-US" dirty="0"/>
          </a:p>
        </p:txBody>
      </p:sp>
    </p:spTree>
    <p:extLst>
      <p:ext uri="{BB962C8B-B14F-4D97-AF65-F5344CB8AC3E}">
        <p14:creationId xmlns:p14="http://schemas.microsoft.com/office/powerpoint/2010/main" val="349093412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Employment After Leaving State </a:t>
            </a:r>
            <a:r>
              <a:rPr lang="en-US" dirty="0" smtClean="0"/>
              <a:t>Service</a:t>
            </a:r>
            <a:endParaRPr lang="en-US" dirty="0"/>
          </a:p>
        </p:txBody>
      </p:sp>
      <p:sp>
        <p:nvSpPr>
          <p:cNvPr id="3" name="Content Placeholder 2"/>
          <p:cNvSpPr>
            <a:spLocks noGrp="1"/>
          </p:cNvSpPr>
          <p:nvPr>
            <p:ph idx="1"/>
          </p:nvPr>
        </p:nvSpPr>
        <p:spPr/>
        <p:txBody>
          <a:bodyPr>
            <a:normAutofit/>
          </a:bodyPr>
          <a:lstStyle/>
          <a:p>
            <a:pPr marL="0" indent="0">
              <a:buNone/>
            </a:pPr>
            <a:r>
              <a:rPr lang="en-US" dirty="0"/>
              <a:t>The Ethics Act’s third restriction on employment after leaving state service prohibits certain former officials from </a:t>
            </a:r>
            <a:r>
              <a:rPr lang="en-US" b="1" dirty="0">
                <a:solidFill>
                  <a:srgbClr val="C00000"/>
                </a:solidFill>
              </a:rPr>
              <a:t>serving on certain boards </a:t>
            </a:r>
            <a:r>
              <a:rPr lang="en-US" dirty="0"/>
              <a:t>for </a:t>
            </a:r>
            <a:r>
              <a:rPr lang="en-US" b="1" dirty="0">
                <a:solidFill>
                  <a:srgbClr val="C00000"/>
                </a:solidFill>
              </a:rPr>
              <a:t>one year </a:t>
            </a:r>
            <a:r>
              <a:rPr lang="en-US" dirty="0"/>
              <a:t>after leaving state service</a:t>
            </a:r>
            <a:r>
              <a:rPr lang="en-US" dirty="0" smtClean="0"/>
              <a:t>.</a:t>
            </a:r>
          </a:p>
          <a:p>
            <a:pPr marL="0" indent="0">
              <a:buNone/>
            </a:pPr>
            <a:r>
              <a:rPr lang="en-US" dirty="0" smtClean="0"/>
              <a:t>This </a:t>
            </a:r>
            <a:r>
              <a:rPr lang="en-US" dirty="0"/>
              <a:t>restriction </a:t>
            </a:r>
            <a:r>
              <a:rPr lang="en-US" dirty="0" smtClean="0"/>
              <a:t>prohibits</a:t>
            </a:r>
            <a:r>
              <a:rPr lang="en-US" dirty="0"/>
              <a:t>, for one year, a </a:t>
            </a:r>
            <a:r>
              <a:rPr lang="en-US" b="1" dirty="0">
                <a:solidFill>
                  <a:srgbClr val="C00000"/>
                </a:solidFill>
              </a:rPr>
              <a:t>former head of a principal department </a:t>
            </a:r>
            <a:r>
              <a:rPr lang="en-US" dirty="0"/>
              <a:t>from serving on the governing board of any organization</a:t>
            </a:r>
          </a:p>
          <a:p>
            <a:r>
              <a:rPr lang="en-US" dirty="0"/>
              <a:t>that was </a:t>
            </a:r>
            <a:r>
              <a:rPr lang="en-US" b="1" dirty="0">
                <a:solidFill>
                  <a:srgbClr val="C00000"/>
                </a:solidFill>
              </a:rPr>
              <a:t>regulated by </a:t>
            </a:r>
            <a:r>
              <a:rPr lang="en-US" dirty="0"/>
              <a:t>that department; or</a:t>
            </a:r>
          </a:p>
          <a:p>
            <a:r>
              <a:rPr lang="en-US" dirty="0"/>
              <a:t>that the former department head </a:t>
            </a:r>
            <a:r>
              <a:rPr lang="en-US" b="1" dirty="0">
                <a:solidFill>
                  <a:srgbClr val="C00000"/>
                </a:solidFill>
              </a:rPr>
              <a:t>worked with </a:t>
            </a:r>
            <a:r>
              <a:rPr lang="en-US" dirty="0"/>
              <a:t>as part of his or her official duties.</a:t>
            </a:r>
          </a:p>
          <a:p>
            <a:pPr marL="0" indent="0">
              <a:buNone/>
            </a:pP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81</a:t>
            </a:fld>
            <a:endParaRPr lang="en-US" dirty="0"/>
          </a:p>
        </p:txBody>
      </p:sp>
    </p:spTree>
    <p:extLst>
      <p:ext uri="{BB962C8B-B14F-4D97-AF65-F5344CB8AC3E}">
        <p14:creationId xmlns:p14="http://schemas.microsoft.com/office/powerpoint/2010/main" val="65900181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Employment After Leaving State </a:t>
            </a:r>
            <a:r>
              <a:rPr lang="en-US" dirty="0" smtClean="0"/>
              <a:t>Service</a:t>
            </a:r>
            <a:endParaRPr lang="en-US" dirty="0"/>
          </a:p>
        </p:txBody>
      </p:sp>
      <p:sp>
        <p:nvSpPr>
          <p:cNvPr id="3" name="Content Placeholder 2"/>
          <p:cNvSpPr>
            <a:spLocks noGrp="1"/>
          </p:cNvSpPr>
          <p:nvPr>
            <p:ph idx="1"/>
          </p:nvPr>
        </p:nvSpPr>
        <p:spPr/>
        <p:txBody>
          <a:bodyPr>
            <a:normAutofit/>
          </a:bodyPr>
          <a:lstStyle/>
          <a:p>
            <a:pPr marL="0" indent="0">
              <a:buNone/>
            </a:pPr>
            <a:r>
              <a:rPr lang="en-US" dirty="0"/>
              <a:t>The restriction on board service also prohibits, for one year, any </a:t>
            </a:r>
            <a:r>
              <a:rPr lang="en-US" b="1" dirty="0">
                <a:solidFill>
                  <a:srgbClr val="C00000"/>
                </a:solidFill>
              </a:rPr>
              <a:t>former employee of the Office of the Governor in a policy-making position</a:t>
            </a:r>
            <a:r>
              <a:rPr lang="en-US" dirty="0"/>
              <a:t> from serving on the governing board of any organization that the former employee </a:t>
            </a:r>
            <a:r>
              <a:rPr lang="en-US" b="1" dirty="0">
                <a:solidFill>
                  <a:srgbClr val="C00000"/>
                </a:solidFill>
              </a:rPr>
              <a:t>worked with </a:t>
            </a:r>
            <a:r>
              <a:rPr lang="en-US" dirty="0"/>
              <a:t>as part of his or her official duties.</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82</a:t>
            </a:fld>
            <a:endParaRPr lang="en-US" dirty="0"/>
          </a:p>
        </p:txBody>
      </p:sp>
    </p:spTree>
    <p:extLst>
      <p:ext uri="{BB962C8B-B14F-4D97-AF65-F5344CB8AC3E}">
        <p14:creationId xmlns:p14="http://schemas.microsoft.com/office/powerpoint/2010/main" val="301558519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Employment After Leaving State Service – </a:t>
            </a:r>
            <a:r>
              <a:rPr lang="en-US" dirty="0" smtClean="0"/>
              <a:t/>
            </a:r>
            <a:br>
              <a:rPr lang="en-US" dirty="0" smtClean="0"/>
            </a:br>
            <a:r>
              <a:rPr lang="en-US" dirty="0" smtClean="0"/>
              <a:t>Getting Advice</a:t>
            </a:r>
            <a:endParaRPr lang="en-US" dirty="0"/>
          </a:p>
        </p:txBody>
      </p:sp>
      <p:sp>
        <p:nvSpPr>
          <p:cNvPr id="3" name="Content Placeholder 2"/>
          <p:cNvSpPr>
            <a:spLocks noGrp="1"/>
          </p:cNvSpPr>
          <p:nvPr>
            <p:ph idx="1"/>
          </p:nvPr>
        </p:nvSpPr>
        <p:spPr/>
        <p:txBody>
          <a:bodyPr/>
          <a:lstStyle/>
          <a:p>
            <a:r>
              <a:rPr lang="en-US" dirty="0"/>
              <a:t>The attorney general’s office can provide you advice about the restrictions on your employment after leaving state service.</a:t>
            </a:r>
          </a:p>
          <a:p>
            <a:r>
              <a:rPr lang="en-US" dirty="0"/>
              <a:t>The Ethics Act specifically authorizes the attorney general to provide that type of advice to former public officers.</a:t>
            </a:r>
          </a:p>
          <a:p>
            <a:r>
              <a:rPr lang="en-US" dirty="0" smtClean="0"/>
              <a:t>As </a:t>
            </a:r>
            <a:r>
              <a:rPr lang="en-US" dirty="0"/>
              <a:t>long as you disclose all relevant facts in requesting the advice, you will not be liable under the Ethics Act for any actions you take in following the attorney general’s advice.</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83</a:t>
            </a:fld>
            <a:endParaRPr lang="en-US" dirty="0"/>
          </a:p>
        </p:txBody>
      </p:sp>
    </p:spTree>
    <p:extLst>
      <p:ext uri="{BB962C8B-B14F-4D97-AF65-F5344CB8AC3E}">
        <p14:creationId xmlns:p14="http://schemas.microsoft.com/office/powerpoint/2010/main" val="429260506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Employment After Leaving State Service – Your Call</a:t>
            </a:r>
          </a:p>
        </p:txBody>
      </p:sp>
      <p:sp>
        <p:nvSpPr>
          <p:cNvPr id="3" name="Content Placeholder 2"/>
          <p:cNvSpPr>
            <a:spLocks noGrp="1"/>
          </p:cNvSpPr>
          <p:nvPr>
            <p:ph idx="1"/>
          </p:nvPr>
        </p:nvSpPr>
        <p:spPr/>
        <p:txBody>
          <a:bodyPr/>
          <a:lstStyle/>
          <a:p>
            <a:pPr marL="0" indent="0">
              <a:buNone/>
            </a:pPr>
            <a:r>
              <a:rPr lang="en-US" dirty="0"/>
              <a:t>Suppose you’re helping negotiate a contract between the state and a private company.  May you leave your state job to go to work for that company on those same contract negotiations?</a:t>
            </a:r>
          </a:p>
          <a:p>
            <a:r>
              <a:rPr lang="en-US" b="1" dirty="0">
                <a:solidFill>
                  <a:srgbClr val="C00000"/>
                </a:solidFill>
              </a:rPr>
              <a:t>No, not for two years after leaving state service, unless you get a waiver! </a:t>
            </a:r>
            <a:r>
              <a:rPr lang="en-US" dirty="0"/>
              <a:t>So long as the new work at the private company involves the same matter and you personally and substantially participated in that matter during your state service, the two-year restriction applies</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84</a:t>
            </a:fld>
            <a:endParaRPr lang="en-US" dirty="0"/>
          </a:p>
        </p:txBody>
      </p:sp>
    </p:spTree>
    <p:extLst>
      <p:ext uri="{BB962C8B-B14F-4D97-AF65-F5344CB8AC3E}">
        <p14:creationId xmlns:p14="http://schemas.microsoft.com/office/powerpoint/2010/main" val="422617341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Aiding in a </a:t>
            </a:r>
            <a:r>
              <a:rPr lang="en-US" dirty="0" smtClean="0"/>
              <a:t>Violation</a:t>
            </a:r>
            <a:endParaRPr lang="en-US" dirty="0"/>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85</a:t>
            </a:fld>
            <a:endParaRPr lang="en-US"/>
          </a:p>
        </p:txBody>
      </p:sp>
    </p:spTree>
    <p:extLst>
      <p:ext uri="{BB962C8B-B14F-4D97-AF65-F5344CB8AC3E}">
        <p14:creationId xmlns:p14="http://schemas.microsoft.com/office/powerpoint/2010/main" val="33821978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Aiding in a </a:t>
            </a:r>
            <a:r>
              <a:rPr lang="en-US" dirty="0" smtClean="0"/>
              <a:t>Violation</a:t>
            </a:r>
            <a:endParaRPr lang="en-US" dirty="0"/>
          </a:p>
        </p:txBody>
      </p:sp>
      <p:sp>
        <p:nvSpPr>
          <p:cNvPr id="3" name="Content Placeholder 2"/>
          <p:cNvSpPr>
            <a:spLocks noGrp="1"/>
          </p:cNvSpPr>
          <p:nvPr>
            <p:ph idx="1"/>
          </p:nvPr>
        </p:nvSpPr>
        <p:spPr/>
        <p:txBody>
          <a:bodyPr/>
          <a:lstStyle/>
          <a:p>
            <a:r>
              <a:rPr lang="en-US" altLang="en-US" dirty="0"/>
              <a:t>The Ethics Act prohibits you from knowingly helping another person covered by the Act to violate the Act</a:t>
            </a:r>
            <a:r>
              <a:rPr lang="en-US" altLang="en-US" dirty="0" smtClean="0"/>
              <a:t>.</a:t>
            </a:r>
            <a:endParaRPr lang="en-US" alt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86</a:t>
            </a:fld>
            <a:endParaRPr lang="en-US" dirty="0"/>
          </a:p>
        </p:txBody>
      </p:sp>
    </p:spTree>
    <p:extLst>
      <p:ext uri="{BB962C8B-B14F-4D97-AF65-F5344CB8AC3E}">
        <p14:creationId xmlns:p14="http://schemas.microsoft.com/office/powerpoint/2010/main" val="378126472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Part </a:t>
            </a:r>
            <a:r>
              <a:rPr lang="en-US" sz="4000" dirty="0" smtClean="0"/>
              <a:t>2: </a:t>
            </a:r>
            <a:r>
              <a:rPr lang="en-US" dirty="0" smtClean="0"/>
              <a:t/>
            </a:r>
            <a:br>
              <a:rPr lang="en-US" dirty="0" smtClean="0"/>
            </a:br>
            <a:r>
              <a:rPr lang="en-US" dirty="0" smtClean="0"/>
              <a:t>How </a:t>
            </a:r>
            <a:r>
              <a:rPr lang="en-US" dirty="0"/>
              <a:t>the Ethics Act </a:t>
            </a:r>
            <a:r>
              <a:rPr lang="en-US" dirty="0" smtClean="0"/>
              <a:t>Works</a:t>
            </a:r>
            <a:endParaRPr lang="en-US" dirty="0"/>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87</a:t>
            </a:fld>
            <a:endParaRPr lang="en-US"/>
          </a:p>
        </p:txBody>
      </p:sp>
    </p:spTree>
    <p:extLst>
      <p:ext uri="{BB962C8B-B14F-4D97-AF65-F5344CB8AC3E}">
        <p14:creationId xmlns:p14="http://schemas.microsoft.com/office/powerpoint/2010/main" val="19417420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88</a:t>
            </a:fld>
            <a:endParaRPr lang="en-US"/>
          </a:p>
        </p:txBody>
      </p:sp>
    </p:spTree>
    <p:extLst>
      <p:ext uri="{BB962C8B-B14F-4D97-AF65-F5344CB8AC3E}">
        <p14:creationId xmlns:p14="http://schemas.microsoft.com/office/powerpoint/2010/main" val="346045617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r>
              <a:rPr lang="en-US" dirty="0"/>
              <a:t>The Ethics Act works by relying on you to report your own gifts, outside employment, and interests in state grants, contracts, leases, and loans.</a:t>
            </a:r>
          </a:p>
          <a:p>
            <a:r>
              <a:rPr lang="en-US" dirty="0"/>
              <a:t>The Ethics Act also relies on you to report to your designated ethics supervisor any situation that might produce a violation of the Act.</a:t>
            </a:r>
          </a:p>
          <a:p>
            <a:r>
              <a:rPr lang="en-US" dirty="0"/>
              <a:t>If you have doubts about what the Ethics Act requires you to do in a particular situation, you should </a:t>
            </a:r>
            <a:r>
              <a:rPr lang="en-US" b="1" dirty="0">
                <a:solidFill>
                  <a:srgbClr val="C00000"/>
                </a:solidFill>
              </a:rPr>
              <a:t>seek advice from your designated ethics supervisor</a:t>
            </a:r>
            <a:r>
              <a:rPr lang="en-US" b="1" dirty="0" smtClean="0">
                <a:solidFill>
                  <a:srgbClr val="C00000"/>
                </a:solidFill>
              </a:rPr>
              <a:t>.</a:t>
            </a:r>
            <a:endParaRPr lang="en-US" b="1" dirty="0">
              <a:solidFill>
                <a:srgbClr val="C00000"/>
              </a:solidFill>
            </a:endParaRP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89</a:t>
            </a:fld>
            <a:endParaRPr lang="en-US" dirty="0"/>
          </a:p>
        </p:txBody>
      </p:sp>
    </p:spTree>
    <p:extLst>
      <p:ext uri="{BB962C8B-B14F-4D97-AF65-F5344CB8AC3E}">
        <p14:creationId xmlns:p14="http://schemas.microsoft.com/office/powerpoint/2010/main" val="1227617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PART 1:</a:t>
            </a:r>
            <a:r>
              <a:rPr lang="en-US" dirty="0"/>
              <a:t/>
            </a:r>
            <a:br>
              <a:rPr lang="en-US" dirty="0"/>
            </a:br>
            <a:r>
              <a:rPr lang="en-US" dirty="0"/>
              <a:t>What the Ethics Act Requires</a:t>
            </a:r>
          </a:p>
        </p:txBody>
      </p:sp>
      <p:sp>
        <p:nvSpPr>
          <p:cNvPr id="3" name="Footer Placeholder 2"/>
          <p:cNvSpPr>
            <a:spLocks noGrp="1"/>
          </p:cNvSpPr>
          <p:nvPr>
            <p:ph type="ftr" sz="quarter" idx="11"/>
          </p:nvPr>
        </p:nvSpPr>
        <p:spPr/>
        <p:txBody>
          <a:bodyPr/>
          <a:lstStyle/>
          <a:p>
            <a:r>
              <a:rPr lang="en-US" smtClean="0"/>
              <a:t>Ethics for Alaska’s Executive Branch: A Self-Guided Training Tool</a:t>
            </a:r>
            <a:endParaRPr lang="en-US" dirty="0" smtClean="0"/>
          </a:p>
        </p:txBody>
      </p:sp>
      <p:sp>
        <p:nvSpPr>
          <p:cNvPr id="4" name="Slide Number Placeholder 3"/>
          <p:cNvSpPr>
            <a:spLocks noGrp="1"/>
          </p:cNvSpPr>
          <p:nvPr>
            <p:ph type="sldNum" sz="quarter" idx="12"/>
          </p:nvPr>
        </p:nvSpPr>
        <p:spPr/>
        <p:txBody>
          <a:bodyPr/>
          <a:lstStyle/>
          <a:p>
            <a:fld id="{0DC93DB9-AB6B-40A4-A190-CC5D532CA4FD}" type="slidenum">
              <a:rPr lang="en-US" smtClean="0"/>
              <a:t>9</a:t>
            </a:fld>
            <a:endParaRPr lang="en-US"/>
          </a:p>
        </p:txBody>
      </p:sp>
    </p:spTree>
    <p:extLst>
      <p:ext uri="{BB962C8B-B14F-4D97-AF65-F5344CB8AC3E}">
        <p14:creationId xmlns:p14="http://schemas.microsoft.com/office/powerpoint/2010/main" val="159173904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pPr marL="0" indent="0">
              <a:buNone/>
            </a:pPr>
            <a:r>
              <a:rPr lang="en-US" dirty="0"/>
              <a:t>To get that advice, you should</a:t>
            </a:r>
          </a:p>
          <a:p>
            <a:r>
              <a:rPr lang="en-US" dirty="0"/>
              <a:t> </a:t>
            </a:r>
            <a:r>
              <a:rPr lang="en-US" b="1" dirty="0">
                <a:solidFill>
                  <a:srgbClr val="C00000"/>
                </a:solidFill>
              </a:rPr>
              <a:t>complete</a:t>
            </a:r>
            <a:r>
              <a:rPr lang="en-US" dirty="0"/>
              <a:t> a “notification of potential violation” form (or a “request for ethics determination” form);</a:t>
            </a:r>
          </a:p>
          <a:p>
            <a:r>
              <a:rPr lang="en-US" dirty="0"/>
              <a:t> </a:t>
            </a:r>
            <a:r>
              <a:rPr lang="en-US" b="1" dirty="0">
                <a:solidFill>
                  <a:srgbClr val="C00000"/>
                </a:solidFill>
              </a:rPr>
              <a:t>submit</a:t>
            </a:r>
            <a:r>
              <a:rPr lang="en-US" dirty="0"/>
              <a:t> the form to your designated ethics supervisor; and</a:t>
            </a:r>
          </a:p>
          <a:p>
            <a:r>
              <a:rPr lang="en-US" dirty="0"/>
              <a:t> </a:t>
            </a:r>
            <a:r>
              <a:rPr lang="en-US" b="1" dirty="0">
                <a:solidFill>
                  <a:srgbClr val="C00000"/>
                </a:solidFill>
              </a:rPr>
              <a:t>wait</a:t>
            </a:r>
            <a:r>
              <a:rPr lang="en-US" dirty="0"/>
              <a:t> for a determination </a:t>
            </a:r>
            <a:r>
              <a:rPr lang="en-US" b="1" dirty="0">
                <a:solidFill>
                  <a:srgbClr val="C00000"/>
                </a:solidFill>
              </a:rPr>
              <a:t>before</a:t>
            </a:r>
            <a:r>
              <a:rPr lang="en-US" dirty="0"/>
              <a:t> taking any action on that matter</a:t>
            </a:r>
            <a:r>
              <a:rPr lang="en-US" dirty="0" smtClean="0"/>
              <a:t>.</a:t>
            </a:r>
          </a:p>
          <a:p>
            <a:pPr marL="0" indent="0">
              <a:buNone/>
            </a:pPr>
            <a:r>
              <a:rPr lang="en-US" dirty="0"/>
              <a:t>These forms are available from your </a:t>
            </a:r>
            <a:r>
              <a:rPr lang="en-US" b="1" dirty="0">
                <a:solidFill>
                  <a:srgbClr val="C00000"/>
                </a:solidFill>
              </a:rPr>
              <a:t>designated ethics supervisor</a:t>
            </a:r>
            <a:r>
              <a:rPr lang="en-US" dirty="0"/>
              <a:t> or </a:t>
            </a:r>
            <a:r>
              <a:rPr lang="en-US" dirty="0" smtClean="0"/>
              <a:t>from the </a:t>
            </a:r>
            <a:r>
              <a:rPr lang="en-US" b="1" dirty="0" smtClean="0">
                <a:solidFill>
                  <a:srgbClr val="C00000"/>
                </a:solidFill>
              </a:rPr>
              <a:t>Department of Law’s website</a:t>
            </a:r>
            <a:r>
              <a:rPr lang="en-US" dirty="0"/>
              <a:t>, at </a:t>
            </a:r>
            <a:r>
              <a:rPr lang="en-US" dirty="0">
                <a:hlinkClick r:id="rId2"/>
              </a:rPr>
              <a:t>http://</a:t>
            </a:r>
            <a:r>
              <a:rPr lang="en-US" dirty="0" smtClean="0">
                <a:hlinkClick r:id="rId2"/>
              </a:rPr>
              <a:t>www.law.alaska.gov/doclibrary/ethics.html</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90</a:t>
            </a:fld>
            <a:endParaRPr lang="en-US" dirty="0"/>
          </a:p>
        </p:txBody>
      </p:sp>
    </p:spTree>
    <p:extLst>
      <p:ext uri="{BB962C8B-B14F-4D97-AF65-F5344CB8AC3E}">
        <p14:creationId xmlns:p14="http://schemas.microsoft.com/office/powerpoint/2010/main" val="161301511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pPr marL="0" indent="0">
              <a:buNone/>
            </a:pPr>
            <a:r>
              <a:rPr lang="en-US" dirty="0"/>
              <a:t>It doesn’t matter much which form you use.</a:t>
            </a:r>
          </a:p>
          <a:p>
            <a:pPr marL="0" indent="0">
              <a:buNone/>
            </a:pPr>
            <a:r>
              <a:rPr lang="en-US" dirty="0"/>
              <a:t>What matters is</a:t>
            </a:r>
          </a:p>
          <a:p>
            <a:r>
              <a:rPr lang="en-US" b="1" dirty="0" smtClean="0">
                <a:solidFill>
                  <a:srgbClr val="C00000"/>
                </a:solidFill>
              </a:rPr>
              <a:t>recognizing</a:t>
            </a:r>
            <a:r>
              <a:rPr lang="en-US" dirty="0" smtClean="0"/>
              <a:t> </a:t>
            </a:r>
            <a:r>
              <a:rPr lang="en-US" dirty="0"/>
              <a:t>when there is an ethics issue;</a:t>
            </a:r>
          </a:p>
          <a:p>
            <a:r>
              <a:rPr lang="en-US" b="1" dirty="0" smtClean="0">
                <a:solidFill>
                  <a:srgbClr val="C00000"/>
                </a:solidFill>
              </a:rPr>
              <a:t>reporting</a:t>
            </a:r>
            <a:r>
              <a:rPr lang="en-US" dirty="0" smtClean="0"/>
              <a:t> </a:t>
            </a:r>
            <a:r>
              <a:rPr lang="en-US" dirty="0"/>
              <a:t>it and asking for advice;</a:t>
            </a:r>
          </a:p>
          <a:p>
            <a:r>
              <a:rPr lang="en-US" b="1" dirty="0" smtClean="0">
                <a:solidFill>
                  <a:srgbClr val="C00000"/>
                </a:solidFill>
              </a:rPr>
              <a:t>waiting</a:t>
            </a:r>
            <a:r>
              <a:rPr lang="en-US" dirty="0" smtClean="0"/>
              <a:t> </a:t>
            </a:r>
            <a:r>
              <a:rPr lang="en-US" dirty="0"/>
              <a:t>for that advice; and</a:t>
            </a:r>
          </a:p>
          <a:p>
            <a:r>
              <a:rPr lang="en-US" b="1" dirty="0" smtClean="0">
                <a:solidFill>
                  <a:srgbClr val="C00000"/>
                </a:solidFill>
              </a:rPr>
              <a:t>following</a:t>
            </a:r>
            <a:r>
              <a:rPr lang="en-US" dirty="0" smtClean="0"/>
              <a:t> </a:t>
            </a:r>
            <a:r>
              <a:rPr lang="en-US" dirty="0"/>
              <a:t>the advice.</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91</a:t>
            </a:fld>
            <a:endParaRPr lang="en-US" dirty="0"/>
          </a:p>
        </p:txBody>
      </p:sp>
    </p:spTree>
    <p:extLst>
      <p:ext uri="{BB962C8B-B14F-4D97-AF65-F5344CB8AC3E}">
        <p14:creationId xmlns:p14="http://schemas.microsoft.com/office/powerpoint/2010/main" val="141800561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r>
              <a:rPr lang="en-US" dirty="0"/>
              <a:t>Co-workers and members of the public may also use a “notification of potential violation” form to report potential ethics violations to a public officer’s designated ethics supervisor.</a:t>
            </a:r>
          </a:p>
          <a:p>
            <a:r>
              <a:rPr lang="en-US" dirty="0"/>
              <a:t>The report must be in writing and signed under oath</a:t>
            </a:r>
            <a:r>
              <a:rPr lang="en-US" dirty="0" smtClean="0"/>
              <a:t>.</a:t>
            </a:r>
          </a:p>
          <a:p>
            <a:r>
              <a:rPr lang="en-US" dirty="0"/>
              <a:t>The designated ethics supervisor will provide copies of the report to the public officer named in the report and to the attorney general</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92</a:t>
            </a:fld>
            <a:endParaRPr lang="en-US" dirty="0"/>
          </a:p>
        </p:txBody>
      </p:sp>
    </p:spTree>
    <p:extLst>
      <p:ext uri="{BB962C8B-B14F-4D97-AF65-F5344CB8AC3E}">
        <p14:creationId xmlns:p14="http://schemas.microsoft.com/office/powerpoint/2010/main" val="2901878534"/>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pPr marL="0" indent="0">
              <a:buNone/>
            </a:pPr>
            <a:r>
              <a:rPr lang="en-US" dirty="0"/>
              <a:t>For ethics reports from (or about) an executive branch </a:t>
            </a:r>
            <a:r>
              <a:rPr lang="en-US" b="1" dirty="0">
                <a:solidFill>
                  <a:srgbClr val="C00000"/>
                </a:solidFill>
              </a:rPr>
              <a:t>employee</a:t>
            </a:r>
            <a:r>
              <a:rPr lang="en-US" dirty="0"/>
              <a:t>, the designated ethics supervisor will make a </a:t>
            </a:r>
            <a:r>
              <a:rPr lang="en-US" b="1" dirty="0">
                <a:solidFill>
                  <a:srgbClr val="C00000"/>
                </a:solidFill>
              </a:rPr>
              <a:t>written determination </a:t>
            </a:r>
            <a:r>
              <a:rPr lang="en-US" dirty="0"/>
              <a:t>and provide copies to the employee and the attorney general</a:t>
            </a:r>
            <a:r>
              <a:rPr lang="en-US" dirty="0" smtClean="0"/>
              <a:t>.</a:t>
            </a:r>
          </a:p>
          <a:p>
            <a:pPr marL="0" indent="0">
              <a:buNone/>
            </a:pPr>
            <a:r>
              <a:rPr lang="en-US" dirty="0"/>
              <a:t>If the designated ethics supervisor determines that a violation could exist or will occur, the supervisor will</a:t>
            </a:r>
          </a:p>
          <a:p>
            <a:r>
              <a:rPr lang="en-US" b="1" dirty="0" smtClean="0">
                <a:solidFill>
                  <a:srgbClr val="C00000"/>
                </a:solidFill>
              </a:rPr>
              <a:t>reassign </a:t>
            </a:r>
            <a:r>
              <a:rPr lang="en-US" b="1" dirty="0">
                <a:solidFill>
                  <a:srgbClr val="C00000"/>
                </a:solidFill>
              </a:rPr>
              <a:t>duties </a:t>
            </a:r>
            <a:r>
              <a:rPr lang="en-US" dirty="0"/>
              <a:t>to cure the potential violation, if feasible; or</a:t>
            </a:r>
          </a:p>
          <a:p>
            <a:r>
              <a:rPr lang="en-US" dirty="0" smtClean="0"/>
              <a:t>direct </a:t>
            </a:r>
            <a:r>
              <a:rPr lang="en-US" dirty="0"/>
              <a:t>the employee to </a:t>
            </a:r>
            <a:r>
              <a:rPr lang="en-US" b="1" dirty="0">
                <a:solidFill>
                  <a:srgbClr val="C00000"/>
                </a:solidFill>
              </a:rPr>
              <a:t>get rid of </a:t>
            </a:r>
            <a:r>
              <a:rPr lang="en-US" dirty="0"/>
              <a:t>the personal or financial interests creating the conflict.</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93</a:t>
            </a:fld>
            <a:endParaRPr lang="en-US" dirty="0"/>
          </a:p>
        </p:txBody>
      </p:sp>
    </p:spTree>
    <p:extLst>
      <p:ext uri="{BB962C8B-B14F-4D97-AF65-F5344CB8AC3E}">
        <p14:creationId xmlns:p14="http://schemas.microsoft.com/office/powerpoint/2010/main" val="309615768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pPr marL="0" indent="0">
              <a:buNone/>
            </a:pPr>
            <a:r>
              <a:rPr lang="en-US" dirty="0"/>
              <a:t>A </a:t>
            </a:r>
            <a:r>
              <a:rPr lang="en-US" b="1" dirty="0">
                <a:solidFill>
                  <a:srgbClr val="C00000"/>
                </a:solidFill>
              </a:rPr>
              <a:t>member of a board or commission </a:t>
            </a:r>
            <a:r>
              <a:rPr lang="en-US" dirty="0"/>
              <a:t>whose involvement in a matter might violate the Ethics Act must </a:t>
            </a:r>
            <a:r>
              <a:rPr lang="en-US" b="1" dirty="0">
                <a:solidFill>
                  <a:srgbClr val="C00000"/>
                </a:solidFill>
              </a:rPr>
              <a:t>disclose</a:t>
            </a:r>
            <a:r>
              <a:rPr lang="en-US" dirty="0"/>
              <a:t> that matter (1) </a:t>
            </a:r>
            <a:r>
              <a:rPr lang="en-US" b="1" dirty="0">
                <a:solidFill>
                  <a:srgbClr val="C00000"/>
                </a:solidFill>
              </a:rPr>
              <a:t>on the public record </a:t>
            </a:r>
            <a:r>
              <a:rPr lang="en-US" dirty="0"/>
              <a:t>and (2) </a:t>
            </a:r>
            <a:r>
              <a:rPr lang="en-US" b="1" dirty="0">
                <a:solidFill>
                  <a:srgbClr val="C00000"/>
                </a:solidFill>
              </a:rPr>
              <a:t>in writing </a:t>
            </a:r>
            <a:r>
              <a:rPr lang="en-US" dirty="0"/>
              <a:t>to both the designated ethics supervisor and the attorney general.</a:t>
            </a:r>
          </a:p>
          <a:p>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94</a:t>
            </a:fld>
            <a:endParaRPr lang="en-US" dirty="0"/>
          </a:p>
        </p:txBody>
      </p:sp>
    </p:spTree>
    <p:extLst>
      <p:ext uri="{BB962C8B-B14F-4D97-AF65-F5344CB8AC3E}">
        <p14:creationId xmlns:p14="http://schemas.microsoft.com/office/powerpoint/2010/main" val="150061977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pPr marL="0" indent="0">
              <a:buNone/>
            </a:pPr>
            <a:r>
              <a:rPr lang="en-US" dirty="0"/>
              <a:t>Disclosing the matter orally during a </a:t>
            </a:r>
            <a:r>
              <a:rPr lang="en-US" b="1" dirty="0">
                <a:solidFill>
                  <a:srgbClr val="C00000"/>
                </a:solidFill>
              </a:rPr>
              <a:t>recorded public meeting</a:t>
            </a:r>
            <a:r>
              <a:rPr lang="en-US" dirty="0"/>
              <a:t> of the board or commission satisfies the requirement to disclose the matter in writing, so long as</a:t>
            </a:r>
          </a:p>
          <a:p>
            <a:r>
              <a:rPr lang="en-US" dirty="0" smtClean="0"/>
              <a:t>a </a:t>
            </a:r>
            <a:r>
              <a:rPr lang="en-US" b="1" dirty="0">
                <a:solidFill>
                  <a:srgbClr val="C00000"/>
                </a:solidFill>
              </a:rPr>
              <a:t>tape or transcript </a:t>
            </a:r>
            <a:r>
              <a:rPr lang="en-US" dirty="0"/>
              <a:t>of each meeting is preserved in accordance with the board or commission’s records retention schedule; </a:t>
            </a:r>
            <a:r>
              <a:rPr lang="en-US" b="1" dirty="0">
                <a:solidFill>
                  <a:srgbClr val="C00000"/>
                </a:solidFill>
              </a:rPr>
              <a:t>and</a:t>
            </a:r>
          </a:p>
          <a:p>
            <a:r>
              <a:rPr lang="en-US" dirty="0" smtClean="0"/>
              <a:t>a </a:t>
            </a:r>
            <a:r>
              <a:rPr lang="en-US" b="1" dirty="0">
                <a:solidFill>
                  <a:srgbClr val="C00000"/>
                </a:solidFill>
              </a:rPr>
              <a:t>method of identifying </a:t>
            </a:r>
            <a:r>
              <a:rPr lang="en-US" dirty="0"/>
              <a:t>each portion of tape or transcript containing the disclosure is used and the identifications are preserved.</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95</a:t>
            </a:fld>
            <a:endParaRPr lang="en-US" dirty="0"/>
          </a:p>
        </p:txBody>
      </p:sp>
    </p:spTree>
    <p:extLst>
      <p:ext uri="{BB962C8B-B14F-4D97-AF65-F5344CB8AC3E}">
        <p14:creationId xmlns:p14="http://schemas.microsoft.com/office/powerpoint/2010/main" val="10450924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pPr marL="0" indent="0">
              <a:buNone/>
            </a:pPr>
            <a:r>
              <a:rPr lang="en-US" dirty="0"/>
              <a:t>When a </a:t>
            </a:r>
            <a:r>
              <a:rPr lang="en-US" b="1" dirty="0">
                <a:solidFill>
                  <a:srgbClr val="C00000"/>
                </a:solidFill>
              </a:rPr>
              <a:t>member of a board or commission </a:t>
            </a:r>
            <a:r>
              <a:rPr lang="en-US" dirty="0"/>
              <a:t>discloses a potential violation of the Ethics Act, the designated ethics supervisor will determine whether the member’s involvement violates the Act</a:t>
            </a:r>
            <a:r>
              <a:rPr lang="en-US" dirty="0" smtClean="0"/>
              <a:t>.</a:t>
            </a:r>
          </a:p>
          <a:p>
            <a:pPr marL="0" indent="0">
              <a:buNone/>
            </a:pPr>
            <a:r>
              <a:rPr lang="en-US" dirty="0"/>
              <a:t>The designated ethics supervisor will provide copies of the </a:t>
            </a:r>
            <a:r>
              <a:rPr lang="en-US" b="1" dirty="0">
                <a:solidFill>
                  <a:srgbClr val="C00000"/>
                </a:solidFill>
              </a:rPr>
              <a:t>written determination </a:t>
            </a:r>
            <a:r>
              <a:rPr lang="en-US" dirty="0"/>
              <a:t>to the member and to the attorney general</a:t>
            </a:r>
            <a:r>
              <a:rPr lang="en-US" dirty="0" smtClean="0"/>
              <a:t>.</a:t>
            </a:r>
          </a:p>
          <a:p>
            <a:pPr marL="0" indent="0">
              <a:buNone/>
            </a:pPr>
            <a:r>
              <a:rPr lang="en-US" dirty="0"/>
              <a:t>Like the disclosure itself, the designated ethics supervisor’s determination is also disclosed at a meeting on the public record</a:t>
            </a:r>
            <a:r>
              <a:rPr lang="en-US" dirty="0" smtClean="0"/>
              <a:t>.</a:t>
            </a:r>
            <a:endParaRPr lang="en-US" dirty="0"/>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96</a:t>
            </a:fld>
            <a:endParaRPr lang="en-US" dirty="0"/>
          </a:p>
        </p:txBody>
      </p:sp>
    </p:spTree>
    <p:extLst>
      <p:ext uri="{BB962C8B-B14F-4D97-AF65-F5344CB8AC3E}">
        <p14:creationId xmlns:p14="http://schemas.microsoft.com/office/powerpoint/2010/main" val="22453368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pPr marL="0" indent="0">
              <a:buNone/>
            </a:pPr>
            <a:r>
              <a:rPr lang="en-US" dirty="0"/>
              <a:t>If any member of the board or commission </a:t>
            </a:r>
            <a:r>
              <a:rPr lang="en-US" b="1" dirty="0">
                <a:solidFill>
                  <a:srgbClr val="C00000"/>
                </a:solidFill>
              </a:rPr>
              <a:t>objects</a:t>
            </a:r>
            <a:r>
              <a:rPr lang="en-US" dirty="0"/>
              <a:t> to the designated ethics supervisor’s determination – or if the </a:t>
            </a:r>
            <a:r>
              <a:rPr lang="en-US" b="1" dirty="0">
                <a:solidFill>
                  <a:srgbClr val="C00000"/>
                </a:solidFill>
              </a:rPr>
              <a:t>chair</a:t>
            </a:r>
            <a:r>
              <a:rPr lang="en-US" dirty="0"/>
              <a:t> discloses a potential Ethics Act violation – the members present at a meeting (other than the disclosing member) must </a:t>
            </a:r>
            <a:r>
              <a:rPr lang="en-US" b="1" dirty="0">
                <a:solidFill>
                  <a:srgbClr val="C00000"/>
                </a:solidFill>
              </a:rPr>
              <a:t>vote</a:t>
            </a:r>
            <a:r>
              <a:rPr lang="en-US" dirty="0"/>
              <a:t> on whether the disclosing member may participate in the matter. </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97</a:t>
            </a:fld>
            <a:endParaRPr lang="en-US" dirty="0"/>
          </a:p>
        </p:txBody>
      </p:sp>
    </p:spTree>
    <p:extLst>
      <p:ext uri="{BB962C8B-B14F-4D97-AF65-F5344CB8AC3E}">
        <p14:creationId xmlns:p14="http://schemas.microsoft.com/office/powerpoint/2010/main" val="369815297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r>
              <a:rPr lang="en-US" dirty="0" smtClean="0"/>
              <a:t>If </a:t>
            </a:r>
            <a:r>
              <a:rPr lang="en-US" dirty="0"/>
              <a:t>a</a:t>
            </a:r>
            <a:r>
              <a:rPr lang="en-US" b="1" dirty="0">
                <a:solidFill>
                  <a:srgbClr val="C00000"/>
                </a:solidFill>
              </a:rPr>
              <a:t> majority </a:t>
            </a:r>
            <a:r>
              <a:rPr lang="en-US" dirty="0"/>
              <a:t>of the members voting determines that a violation of the Ethics Act would exist, </a:t>
            </a:r>
            <a:r>
              <a:rPr lang="en-US" b="1" dirty="0">
                <a:solidFill>
                  <a:srgbClr val="C00000"/>
                </a:solidFill>
              </a:rPr>
              <a:t>or</a:t>
            </a:r>
          </a:p>
          <a:p>
            <a:r>
              <a:rPr lang="en-US" dirty="0" smtClean="0"/>
              <a:t>the </a:t>
            </a:r>
            <a:r>
              <a:rPr lang="en-US" b="1" dirty="0">
                <a:solidFill>
                  <a:srgbClr val="C00000"/>
                </a:solidFill>
              </a:rPr>
              <a:t>chair rules </a:t>
            </a:r>
            <a:r>
              <a:rPr lang="en-US" dirty="0"/>
              <a:t>that there would be a violation and </a:t>
            </a:r>
            <a:r>
              <a:rPr lang="en-US" b="1" dirty="0">
                <a:solidFill>
                  <a:srgbClr val="C00000"/>
                </a:solidFill>
              </a:rPr>
              <a:t>no one objects</a:t>
            </a:r>
            <a:r>
              <a:rPr lang="en-US" dirty="0"/>
              <a:t> to the chair’s ruling,</a:t>
            </a:r>
          </a:p>
          <a:p>
            <a:r>
              <a:rPr lang="en-US" dirty="0"/>
              <a:t>the member making the disclosure </a:t>
            </a:r>
            <a:r>
              <a:rPr lang="en-US" b="1" dirty="0">
                <a:solidFill>
                  <a:srgbClr val="C00000"/>
                </a:solidFill>
              </a:rPr>
              <a:t>must refrain from voting, deliberating, or participating</a:t>
            </a:r>
            <a:r>
              <a:rPr lang="en-US" dirty="0"/>
              <a:t> in that matter.</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98</a:t>
            </a:fld>
            <a:endParaRPr lang="en-US" dirty="0"/>
          </a:p>
        </p:txBody>
      </p:sp>
    </p:spTree>
    <p:extLst>
      <p:ext uri="{BB962C8B-B14F-4D97-AF65-F5344CB8AC3E}">
        <p14:creationId xmlns:p14="http://schemas.microsoft.com/office/powerpoint/2010/main" val="91744420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Provisions</a:t>
            </a:r>
          </a:p>
        </p:txBody>
      </p:sp>
      <p:sp>
        <p:nvSpPr>
          <p:cNvPr id="3" name="Content Placeholder 2"/>
          <p:cNvSpPr>
            <a:spLocks noGrp="1"/>
          </p:cNvSpPr>
          <p:nvPr>
            <p:ph idx="1"/>
          </p:nvPr>
        </p:nvSpPr>
        <p:spPr/>
        <p:txBody>
          <a:bodyPr/>
          <a:lstStyle/>
          <a:p>
            <a:pPr marL="0" indent="0">
              <a:buNone/>
            </a:pPr>
            <a:r>
              <a:rPr lang="en-US" dirty="0"/>
              <a:t>A disclosing member who violates the Ethics Act in taking or withholding an action will not be liable for the violation </a:t>
            </a:r>
            <a:r>
              <a:rPr lang="en-US" b="1" dirty="0">
                <a:solidFill>
                  <a:srgbClr val="C00000"/>
                </a:solidFill>
              </a:rPr>
              <a:t>if</a:t>
            </a:r>
          </a:p>
          <a:p>
            <a:r>
              <a:rPr lang="en-US" dirty="0" smtClean="0"/>
              <a:t>the </a:t>
            </a:r>
            <a:r>
              <a:rPr lang="en-US" dirty="0"/>
              <a:t>member </a:t>
            </a:r>
            <a:r>
              <a:rPr lang="en-US" b="1" dirty="0">
                <a:solidFill>
                  <a:srgbClr val="C00000"/>
                </a:solidFill>
              </a:rPr>
              <a:t>acted in accordance </a:t>
            </a:r>
            <a:r>
              <a:rPr lang="en-US" dirty="0"/>
              <a:t>with the chair’s (or board or commission’s) determination;</a:t>
            </a:r>
          </a:p>
          <a:p>
            <a:r>
              <a:rPr lang="en-US" dirty="0" smtClean="0"/>
              <a:t>the </a:t>
            </a:r>
            <a:r>
              <a:rPr lang="en-US" dirty="0"/>
              <a:t>member </a:t>
            </a:r>
            <a:r>
              <a:rPr lang="en-US" b="1" dirty="0">
                <a:solidFill>
                  <a:srgbClr val="C00000"/>
                </a:solidFill>
              </a:rPr>
              <a:t>fully disclosed </a:t>
            </a:r>
            <a:r>
              <a:rPr lang="en-US" dirty="0"/>
              <a:t>all relevant facts to the chair (or board or commission); and</a:t>
            </a:r>
          </a:p>
          <a:p>
            <a:r>
              <a:rPr lang="en-US" dirty="0" smtClean="0"/>
              <a:t>the </a:t>
            </a:r>
            <a:r>
              <a:rPr lang="en-US" b="1" dirty="0">
                <a:solidFill>
                  <a:srgbClr val="C00000"/>
                </a:solidFill>
              </a:rPr>
              <a:t>attorney general has not advised </a:t>
            </a:r>
            <a:r>
              <a:rPr lang="en-US" dirty="0"/>
              <a:t>the member, chair, board, or commission that the action violates the Ethics Act.</a:t>
            </a:r>
          </a:p>
        </p:txBody>
      </p:sp>
      <p:sp>
        <p:nvSpPr>
          <p:cNvPr id="4" name="Footer Placeholder 3"/>
          <p:cNvSpPr>
            <a:spLocks noGrp="1"/>
          </p:cNvSpPr>
          <p:nvPr>
            <p:ph type="ftr" sz="quarter" idx="11"/>
          </p:nvPr>
        </p:nvSpPr>
        <p:spPr/>
        <p:txBody>
          <a:bodyPr/>
          <a:lstStyle/>
          <a:p>
            <a:pPr algn="l"/>
            <a:r>
              <a:rPr lang="en-US" smtClean="0"/>
              <a:t>Ethics for Alaska’s Executive Branch: A Self-Guided Training Tool</a:t>
            </a:r>
            <a:endParaRPr lang="en-US" dirty="0" smtClean="0"/>
          </a:p>
        </p:txBody>
      </p:sp>
      <p:sp>
        <p:nvSpPr>
          <p:cNvPr id="5" name="Slide Number Placeholder 4"/>
          <p:cNvSpPr>
            <a:spLocks noGrp="1"/>
          </p:cNvSpPr>
          <p:nvPr>
            <p:ph type="sldNum" sz="quarter" idx="12"/>
          </p:nvPr>
        </p:nvSpPr>
        <p:spPr/>
        <p:txBody>
          <a:bodyPr/>
          <a:lstStyle/>
          <a:p>
            <a:fld id="{0DC93DB9-AB6B-40A4-A190-CC5D532CA4FD}" type="slidenum">
              <a:rPr lang="en-US" smtClean="0"/>
              <a:t>99</a:t>
            </a:fld>
            <a:endParaRPr lang="en-US" dirty="0"/>
          </a:p>
        </p:txBody>
      </p:sp>
    </p:spTree>
    <p:extLst>
      <p:ext uri="{BB962C8B-B14F-4D97-AF65-F5344CB8AC3E}">
        <p14:creationId xmlns:p14="http://schemas.microsoft.com/office/powerpoint/2010/main" val="1527577595"/>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215D65"/>
      </a:hlink>
      <a:folHlink>
        <a:srgbClr val="BA6906"/>
      </a:folHlink>
    </a:clrScheme>
    <a:fontScheme name="Ethics Training">
      <a:majorFont>
        <a:latin typeface="FrankRuehl"/>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3719</TotalTime>
  <Words>8471</Words>
  <Application>Microsoft Office PowerPoint</Application>
  <PresentationFormat>Widescreen</PresentationFormat>
  <Paragraphs>722</Paragraphs>
  <Slides>128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128</vt:i4>
      </vt:variant>
    </vt:vector>
  </HeadingPairs>
  <TitlesOfParts>
    <vt:vector size="133" baseType="lpstr">
      <vt:lpstr>Arial</vt:lpstr>
      <vt:lpstr>Calibri</vt:lpstr>
      <vt:lpstr>Century Gothic</vt:lpstr>
      <vt:lpstr>FrankRuehl</vt:lpstr>
      <vt:lpstr>Office Theme</vt:lpstr>
      <vt:lpstr>Ethics for Alaska’s Executive Branch</vt:lpstr>
      <vt:lpstr>Purpose of This Training</vt:lpstr>
      <vt:lpstr>How to Use This Training</vt:lpstr>
      <vt:lpstr>Some Cautions</vt:lpstr>
      <vt:lpstr>Why Does it Matter?</vt:lpstr>
      <vt:lpstr>Does the Executive Branch Ethics Act Apply to You?</vt:lpstr>
      <vt:lpstr>What Is a Designated Ethics Supervisor? </vt:lpstr>
      <vt:lpstr>What Is a Designated Ethics Supervisor? </vt:lpstr>
      <vt:lpstr>PART 1: What the Ethics Act Requires</vt:lpstr>
      <vt:lpstr>What the Ethics Act Requires</vt:lpstr>
      <vt:lpstr>Misuse of Official Position</vt:lpstr>
      <vt:lpstr>Misuse of Official Position </vt:lpstr>
      <vt:lpstr>Misuse of Official Position – Your Call</vt:lpstr>
      <vt:lpstr>Misuse of Official Position – Your Call</vt:lpstr>
      <vt:lpstr>Misuse of Official Position</vt:lpstr>
      <vt:lpstr>Misuse of Official Position – Your Call</vt:lpstr>
      <vt:lpstr>Misuse of Official Position – Your Call</vt:lpstr>
      <vt:lpstr>Misuse of Official Position</vt:lpstr>
      <vt:lpstr>Misuse of Official Position – Your Call</vt:lpstr>
      <vt:lpstr>Misuse of Official Position</vt:lpstr>
      <vt:lpstr>Misuse of Official Position</vt:lpstr>
      <vt:lpstr>Misuse of Official Position</vt:lpstr>
      <vt:lpstr>Misuse of Official Position</vt:lpstr>
      <vt:lpstr>Misuse of Official Position</vt:lpstr>
      <vt:lpstr>Misuse of Official Position – Your Call</vt:lpstr>
      <vt:lpstr>Misuse of Official Position</vt:lpstr>
      <vt:lpstr>Misuse of Official Position – Your Call</vt:lpstr>
      <vt:lpstr>Misuse of Official Position</vt:lpstr>
      <vt:lpstr>Misuse of Official Position – Your Call</vt:lpstr>
      <vt:lpstr>Misuse of Official Position</vt:lpstr>
      <vt:lpstr>Misuse of Official Position – Your Call</vt:lpstr>
      <vt:lpstr>Misuse of Official Position</vt:lpstr>
      <vt:lpstr>Misuse of Official Position</vt:lpstr>
      <vt:lpstr>Misuse of Official Position</vt:lpstr>
      <vt:lpstr>Misuse of Official Position – Your Call</vt:lpstr>
      <vt:lpstr>Misuse of Official Position – Your Call</vt:lpstr>
      <vt:lpstr>Misuse of Official Position</vt:lpstr>
      <vt:lpstr>Misuse of Official Position – Your Call</vt:lpstr>
      <vt:lpstr>Improper Gifts</vt:lpstr>
      <vt:lpstr>Improper Gifts</vt:lpstr>
      <vt:lpstr>Improper Gifts</vt:lpstr>
      <vt:lpstr>Improper Gifts</vt:lpstr>
      <vt:lpstr>Reporting Gifts</vt:lpstr>
      <vt:lpstr>Reporting Gifts</vt:lpstr>
      <vt:lpstr>Reporting Gifts</vt:lpstr>
      <vt:lpstr>Reporting Gifts</vt:lpstr>
      <vt:lpstr>Improper Gifts and Reporting</vt:lpstr>
      <vt:lpstr>Improper Gifts and Reporting – Your Call</vt:lpstr>
      <vt:lpstr>Improper Use or  Disclosure of Information</vt:lpstr>
      <vt:lpstr>Improper Use or Disclosure of Information</vt:lpstr>
      <vt:lpstr>Improper Use or Disclosure of Information</vt:lpstr>
      <vt:lpstr>Improper Use or Disclosure of Information – Your Call</vt:lpstr>
      <vt:lpstr>Improper Influence in State Grants, Contracts, Leases &amp; Loans</vt:lpstr>
      <vt:lpstr>Improper Influence in State Grants, Contracts, Leases &amp; Loans</vt:lpstr>
      <vt:lpstr>Improper Influence in State Grants, Contracts, Leases &amp; Loans</vt:lpstr>
      <vt:lpstr>Improper Influence in State Grants, Contracts, Leases &amp; Loans</vt:lpstr>
      <vt:lpstr>Improper Influence in State Grants, Contracts, Leases &amp; Loans</vt:lpstr>
      <vt:lpstr>State Grants, Contracts, Leases, or Loans –  Reporting Requirements</vt:lpstr>
      <vt:lpstr>Improper Influence in State Grants, Contracts, Leases &amp; Loans – Your Call</vt:lpstr>
      <vt:lpstr>Improper Representation</vt:lpstr>
      <vt:lpstr>Improper Representation</vt:lpstr>
      <vt:lpstr>Improper Representation</vt:lpstr>
      <vt:lpstr>Improper Representation</vt:lpstr>
      <vt:lpstr>Improper Representation</vt:lpstr>
      <vt:lpstr>Improper Representation – Your Call</vt:lpstr>
      <vt:lpstr>Outside Employment</vt:lpstr>
      <vt:lpstr>Outside Employment</vt:lpstr>
      <vt:lpstr>Outside Employment</vt:lpstr>
      <vt:lpstr>Outside Employment – Reporting </vt:lpstr>
      <vt:lpstr>Outside Employment – Reporting </vt:lpstr>
      <vt:lpstr>Outside Employment – Your Call</vt:lpstr>
      <vt:lpstr>Outside Employment – Your Call</vt:lpstr>
      <vt:lpstr>Employment After  Leaving State Service</vt:lpstr>
      <vt:lpstr>Employment After Leaving State Service</vt:lpstr>
      <vt:lpstr>Employment After Leaving State Service</vt:lpstr>
      <vt:lpstr>Employment After Leaving State Service</vt:lpstr>
      <vt:lpstr>Employment After Leaving State Service</vt:lpstr>
      <vt:lpstr>Employment After Leaving State Service</vt:lpstr>
      <vt:lpstr>Employment After Leaving State Service</vt:lpstr>
      <vt:lpstr>Employment After Leaving State Service</vt:lpstr>
      <vt:lpstr>Employment After Leaving State Service</vt:lpstr>
      <vt:lpstr>Employment After Leaving State Service</vt:lpstr>
      <vt:lpstr>Employment After Leaving State Service –  Getting Advice</vt:lpstr>
      <vt:lpstr>Employment After Leaving State Service – Your Call</vt:lpstr>
      <vt:lpstr>Aiding in a Violation</vt:lpstr>
      <vt:lpstr>Aiding in a Violation</vt:lpstr>
      <vt:lpstr>Part 2:  How the Ethics Act Works</vt:lpstr>
      <vt:lpstr>Reporting Provisions</vt:lpstr>
      <vt:lpstr>Reporting Provisions</vt:lpstr>
      <vt:lpstr>Reporting Provisions</vt:lpstr>
      <vt:lpstr>Reporting Provisions</vt:lpstr>
      <vt:lpstr>Reporting Provisions</vt:lpstr>
      <vt:lpstr>Reporting Provisions</vt:lpstr>
      <vt:lpstr>Reporting Provisions</vt:lpstr>
      <vt:lpstr>Reporting Provisions</vt:lpstr>
      <vt:lpstr>Reporting Provisions</vt:lpstr>
      <vt:lpstr>Reporting Provisions</vt:lpstr>
      <vt:lpstr>Reporting Provisions</vt:lpstr>
      <vt:lpstr>Reporting Provisions</vt:lpstr>
      <vt:lpstr>Reporting Provisions</vt:lpstr>
      <vt:lpstr>Reporting Provisions</vt:lpstr>
      <vt:lpstr>Reporting Provisions</vt:lpstr>
      <vt:lpstr>Complaint Procedures</vt:lpstr>
      <vt:lpstr>Complaint Procedures</vt:lpstr>
      <vt:lpstr>Complaint Procedures</vt:lpstr>
      <vt:lpstr>Complaint Procedures</vt:lpstr>
      <vt:lpstr>Complaint Procedures</vt:lpstr>
      <vt:lpstr>Complaint Procedures</vt:lpstr>
      <vt:lpstr>Complaint Procedures</vt:lpstr>
      <vt:lpstr>Complaint Procedures</vt:lpstr>
      <vt:lpstr>Complaint Procedures</vt:lpstr>
      <vt:lpstr>Complaint Procedures</vt:lpstr>
      <vt:lpstr>Complaint Procedures</vt:lpstr>
      <vt:lpstr>Complaint Procedures</vt:lpstr>
      <vt:lpstr>Complaint Procedures</vt:lpstr>
      <vt:lpstr>Complaint Procedures</vt:lpstr>
      <vt:lpstr>Complaint Procedures</vt:lpstr>
      <vt:lpstr>Remedies and Penalties</vt:lpstr>
      <vt:lpstr>Remedies and Penalties</vt:lpstr>
      <vt:lpstr>Remedies and Penalties</vt:lpstr>
      <vt:lpstr>Remedies and Penalties</vt:lpstr>
      <vt:lpstr>Remedies and Penalties</vt:lpstr>
      <vt:lpstr>Remedies and Penalties</vt:lpstr>
      <vt:lpstr>Part 3 Where to Go for Answers </vt:lpstr>
      <vt:lpstr>Where Do I Go for Answers?</vt:lpstr>
      <vt:lpstr>Where Do I Go for Answers?</vt:lpstr>
      <vt:lpstr>Conclusion</vt:lpstr>
      <vt:lpstr>Ethics for Alaska’s Executive Branch</vt:lpstr>
    </vt:vector>
  </TitlesOfParts>
  <Company>State of Alaska - Dept of Law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Sheena E Scott</dc:creator>
  <cp:lastModifiedBy>Sheena E Scott</cp:lastModifiedBy>
  <cp:revision>58</cp:revision>
  <dcterms:created xsi:type="dcterms:W3CDTF">2020-04-24T23:54:26Z</dcterms:created>
  <dcterms:modified xsi:type="dcterms:W3CDTF">2020-07-24T20:12:41Z</dcterms:modified>
</cp:coreProperties>
</file>